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4630400" cy="8229600"/>
  <p:notesSz cx="8229600" cy="14630400"/>
  <p:embeddedFontLst>
    <p:embeddedFont>
      <p:font typeface="Consolas" panose="020B0609020204030204" pitchFamily="49" charset="0"/>
      <p:regular r:id="rId34"/>
      <p:bold r:id="rId35"/>
      <p:italic r:id="rId36"/>
      <p:boldItalic r:id="rId37"/>
    </p:embeddedFont>
    <p:embeddedFont>
      <p:font typeface="Libre Baskerville" panose="02000000000000000000" pitchFamily="2" charset="0"/>
      <p:regular r:id="rId38"/>
      <p:italic r:id="rId39"/>
    </p:embeddedFont>
    <p:embeddedFont>
      <p:font typeface="Montserrat" panose="00000500000000000000" pitchFamily="2" charset="0"/>
      <p:regular r:id="rId40"/>
      <p:bold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051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3.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3.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7.xml"/><Relationship Id="rId5" Type="http://schemas.openxmlformats.org/officeDocument/2006/relationships/image" Target="../media/image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8.xml"/><Relationship Id="rId5" Type="http://schemas.openxmlformats.org/officeDocument/2006/relationships/image" Target="../media/image3.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0.xml"/><Relationship Id="rId5" Type="http://schemas.openxmlformats.org/officeDocument/2006/relationships/image" Target="../media/image3.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1.xml"/><Relationship Id="rId5" Type="http://schemas.openxmlformats.org/officeDocument/2006/relationships/image" Target="../media/image3.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3.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5.xml"/><Relationship Id="rId5" Type="http://schemas.openxmlformats.org/officeDocument/2006/relationships/image" Target="../media/image3.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6.xml"/><Relationship Id="rId5" Type="http://schemas.openxmlformats.org/officeDocument/2006/relationships/image" Target="../media/image3.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7.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8.xml"/><Relationship Id="rId5" Type="http://schemas.openxmlformats.org/officeDocument/2006/relationships/image" Target="../media/image3.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9.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30.xml"/><Relationship Id="rId5" Type="http://schemas.openxmlformats.org/officeDocument/2006/relationships/image" Target="../media/image3.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31.xml"/><Relationship Id="rId5" Type="http://schemas.openxmlformats.org/officeDocument/2006/relationships/image" Target="../media/image3.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3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3.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80190" y="3373398"/>
            <a:ext cx="6989761" cy="847725"/>
          </a:xfrm>
          <a:prstGeom prst="rect">
            <a:avLst/>
          </a:prstGeom>
          <a:noFill/>
          <a:ln/>
        </p:spPr>
        <p:txBody>
          <a:bodyPr wrap="none" lIns="0" tIns="0" rIns="0" bIns="0" rtlCol="0" anchor="t"/>
          <a:lstStyle/>
          <a:p>
            <a:pPr marL="0" indent="0" algn="l">
              <a:lnSpc>
                <a:spcPts val="6650"/>
              </a:lnSpc>
              <a:buNone/>
            </a:pPr>
            <a:r>
              <a:rPr lang="en-US" sz="5100" dirty="0">
                <a:solidFill>
                  <a:srgbClr val="532418"/>
                </a:solidFill>
                <a:latin typeface="Libre Baskerville" panose="02000000000000000000" pitchFamily="2" charset="0"/>
                <a:ea typeface="Marcellus" pitchFamily="34" charset="-122"/>
                <a:cs typeface="Marcellus" pitchFamily="34" charset="-120"/>
              </a:rPr>
              <a:t>Ecommerce Analysis</a:t>
            </a:r>
            <a:endParaRPr lang="en-US" sz="5100" dirty="0"/>
          </a:p>
        </p:txBody>
      </p:sp>
      <p:sp>
        <p:nvSpPr>
          <p:cNvPr id="4" name="Text 1"/>
          <p:cNvSpPr/>
          <p:nvPr/>
        </p:nvSpPr>
        <p:spPr>
          <a:xfrm>
            <a:off x="6280190" y="4561284"/>
            <a:ext cx="7556421" cy="294799"/>
          </a:xfrm>
          <a:prstGeom prst="rect">
            <a:avLst/>
          </a:prstGeom>
          <a:noFill/>
          <a:ln/>
        </p:spPr>
        <p:txBody>
          <a:bodyPr wrap="none" lIns="0" tIns="0" rIns="0" bIns="0" rtlCol="0" anchor="t"/>
          <a:lstStyle/>
          <a:p>
            <a:pPr marL="0" indent="0">
              <a:lnSpc>
                <a:spcPts val="2300"/>
              </a:lnSpc>
              <a:buNone/>
            </a:pPr>
            <a:r>
              <a:rPr lang="en-US" sz="1750" dirty="0">
                <a:solidFill>
                  <a:srgbClr val="67534F"/>
                </a:solidFill>
                <a:latin typeface="Montserrat" pitchFamily="34" charset="0"/>
                <a:ea typeface="Montserrat" pitchFamily="34" charset="-122"/>
                <a:cs typeface="Montserrat" pitchFamily="34" charset="-120"/>
              </a:rPr>
              <a:t>Presented by - </a:t>
            </a:r>
            <a:r>
              <a:rPr lang="en-US" sz="1750" b="1" dirty="0">
                <a:solidFill>
                  <a:srgbClr val="67534F"/>
                </a:solidFill>
                <a:latin typeface="Montserrat" pitchFamily="34" charset="0"/>
                <a:ea typeface="Montserrat" pitchFamily="34" charset="-122"/>
                <a:cs typeface="Montserrat" pitchFamily="34" charset="-120"/>
              </a:rPr>
              <a:t>Vishv Sonar</a:t>
            </a:r>
            <a:endParaRPr lang="en-US" sz="1750" dirty="0"/>
          </a:p>
        </p:txBody>
      </p:sp>
      <p:pic>
        <p:nvPicPr>
          <p:cNvPr id="6" name="Picture 5">
            <a:extLst>
              <a:ext uri="{FF2B5EF4-FFF2-40B4-BE49-F238E27FC236}">
                <a16:creationId xmlns:a16="http://schemas.microsoft.com/office/drawing/2014/main" id="{018652E0-B172-65F2-1082-C8E7F04F5596}"/>
              </a:ext>
            </a:extLst>
          </p:cNvPr>
          <p:cNvPicPr>
            <a:picLocks noChangeAspect="1"/>
          </p:cNvPicPr>
          <p:nvPr/>
        </p:nvPicPr>
        <p:blipFill>
          <a:blip r:embed="rId4"/>
          <a:stretch>
            <a:fillRect/>
          </a:stretch>
        </p:blipFill>
        <p:spPr>
          <a:xfrm>
            <a:off x="11559274" y="7459913"/>
            <a:ext cx="3071126" cy="76968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484233"/>
            <a:ext cx="4537829" cy="508516"/>
          </a:xfrm>
          <a:prstGeom prst="rect">
            <a:avLst/>
          </a:prstGeom>
          <a:noFill/>
          <a:ln/>
        </p:spPr>
        <p:txBody>
          <a:bodyPr wrap="none" lIns="0" tIns="0" rIns="0" bIns="0" rtlCol="0" anchor="t"/>
          <a:lstStyle/>
          <a:p>
            <a:pPr marL="0" indent="0" algn="l">
              <a:lnSpc>
                <a:spcPts val="4000"/>
              </a:lnSpc>
              <a:buNone/>
            </a:pPr>
            <a:r>
              <a:rPr lang="en-US" sz="2400" dirty="0">
                <a:solidFill>
                  <a:srgbClr val="532418"/>
                </a:solidFill>
                <a:latin typeface="Libre Baskerville" panose="02000000000000000000" pitchFamily="2" charset="0"/>
                <a:ea typeface="Marcellus" pitchFamily="34" charset="-122"/>
                <a:cs typeface="Marcellus" pitchFamily="34" charset="-120"/>
              </a:rPr>
              <a:t>3.Total Sales Per Category</a:t>
            </a:r>
            <a:endParaRPr lang="en-US" sz="2400" dirty="0"/>
          </a:p>
        </p:txBody>
      </p:sp>
      <p:sp>
        <p:nvSpPr>
          <p:cNvPr id="3" name="Text 1"/>
          <p:cNvSpPr/>
          <p:nvPr/>
        </p:nvSpPr>
        <p:spPr>
          <a:xfrm>
            <a:off x="793790" y="2559725"/>
            <a:ext cx="3912751" cy="508516"/>
          </a:xfrm>
          <a:prstGeom prst="rect">
            <a:avLst/>
          </a:prstGeom>
          <a:noFill/>
          <a:ln/>
        </p:spPr>
        <p:txBody>
          <a:bodyPr wrap="none" lIns="0" tIns="0" rIns="0" bIns="0" rtlCol="0" anchor="t"/>
          <a:lstStyle/>
          <a:p>
            <a:pPr marL="0" indent="0" algn="l">
              <a:lnSpc>
                <a:spcPts val="4000"/>
              </a:lnSpc>
              <a:buNone/>
            </a:pPr>
            <a:r>
              <a:rPr lang="en-US" sz="3050" dirty="0">
                <a:solidFill>
                  <a:srgbClr val="532418"/>
                </a:solidFill>
                <a:latin typeface="Libre Baskerville" panose="02000000000000000000" pitchFamily="2" charset="0"/>
                <a:ea typeface="Marcellus" pitchFamily="34" charset="-122"/>
                <a:cs typeface="Marcellus" pitchFamily="34" charset="-120"/>
              </a:rPr>
              <a:t>CODE : Python</a:t>
            </a:r>
            <a:endParaRPr lang="en-US" sz="3050" dirty="0"/>
          </a:p>
        </p:txBody>
      </p:sp>
      <p:sp>
        <p:nvSpPr>
          <p:cNvPr id="4" name="Shape 2"/>
          <p:cNvSpPr/>
          <p:nvPr/>
        </p:nvSpPr>
        <p:spPr>
          <a:xfrm>
            <a:off x="793790" y="3323392"/>
            <a:ext cx="6244709" cy="2403634"/>
          </a:xfrm>
          <a:prstGeom prst="roundRect">
            <a:avLst>
              <a:gd name="adj" fmla="val 3963"/>
            </a:avLst>
          </a:prstGeom>
          <a:solidFill>
            <a:srgbClr val="F2F2E7"/>
          </a:solidFill>
          <a:ln/>
        </p:spPr>
      </p:sp>
      <p:sp>
        <p:nvSpPr>
          <p:cNvPr id="5" name="Shape 3"/>
          <p:cNvSpPr/>
          <p:nvPr/>
        </p:nvSpPr>
        <p:spPr>
          <a:xfrm>
            <a:off x="782479" y="3323392"/>
            <a:ext cx="6267331" cy="2403634"/>
          </a:xfrm>
          <a:prstGeom prst="roundRect">
            <a:avLst>
              <a:gd name="adj" fmla="val 1416"/>
            </a:avLst>
          </a:prstGeom>
          <a:solidFill>
            <a:srgbClr val="F2F2E7"/>
          </a:solidFill>
          <a:ln/>
        </p:spPr>
      </p:sp>
      <p:sp>
        <p:nvSpPr>
          <p:cNvPr id="6" name="Text 4"/>
          <p:cNvSpPr/>
          <p:nvPr/>
        </p:nvSpPr>
        <p:spPr>
          <a:xfrm>
            <a:off x="1009293" y="3493413"/>
            <a:ext cx="5813703" cy="2063591"/>
          </a:xfrm>
          <a:prstGeom prst="rect">
            <a:avLst/>
          </a:prstGeom>
          <a:noFill/>
          <a:ln/>
        </p:spPr>
        <p:txBody>
          <a:bodyPr wrap="square" lIns="0" tIns="0" rIns="0" bIns="0" rtlCol="0" anchor="t"/>
          <a:lstStyle/>
          <a:p>
            <a:pPr marL="0" indent="0" algn="l">
              <a:lnSpc>
                <a:spcPts val="2300"/>
              </a:lnSpc>
              <a:buNone/>
            </a:pPr>
            <a:r>
              <a:rPr lang="en-US" sz="1750" dirty="0">
                <a:solidFill>
                  <a:srgbClr val="67534F"/>
                </a:solidFill>
                <a:highlight>
                  <a:srgbClr val="F2F2E7"/>
                </a:highlight>
                <a:latin typeface="Consolas" pitchFamily="34" charset="0"/>
                <a:ea typeface="Consolas" pitchFamily="34" charset="-122"/>
                <a:cs typeface="Consolas" pitchFamily="34" charset="-120"/>
              </a:rPr>
              <a:t>plt.figure(figsize=(8,8))
sales_category.head(8).plot(kind='pie', autopct='%1.1f%%')
plt.title('Top Categories by Sales Share')
plt.ylabel('')
plt.show()
</a:t>
            </a:r>
            <a:endParaRPr lang="en-US" sz="1750" dirty="0"/>
          </a:p>
        </p:txBody>
      </p:sp>
      <p:pic>
        <p:nvPicPr>
          <p:cNvPr id="7" name="Image 0" descr="preencoded.png"/>
          <p:cNvPicPr>
            <a:picLocks noChangeAspect="1"/>
          </p:cNvPicPr>
          <p:nvPr/>
        </p:nvPicPr>
        <p:blipFill>
          <a:blip r:embed="rId3"/>
          <a:stretch>
            <a:fillRect/>
          </a:stretch>
        </p:blipFill>
        <p:spPr>
          <a:xfrm>
            <a:off x="7599521" y="2588062"/>
            <a:ext cx="6244709" cy="3902154"/>
          </a:xfrm>
          <a:prstGeom prst="rect">
            <a:avLst/>
          </a:prstGeom>
        </p:spPr>
      </p:pic>
      <p:pic>
        <p:nvPicPr>
          <p:cNvPr id="8" name="Picture 7">
            <a:extLst>
              <a:ext uri="{FF2B5EF4-FFF2-40B4-BE49-F238E27FC236}">
                <a16:creationId xmlns:a16="http://schemas.microsoft.com/office/drawing/2014/main" id="{C32AB9B7-ADBE-FB7C-AF05-39A2DE219CDB}"/>
              </a:ext>
            </a:extLst>
          </p:cNvPr>
          <p:cNvPicPr>
            <a:picLocks noChangeAspect="1"/>
          </p:cNvPicPr>
          <p:nvPr/>
        </p:nvPicPr>
        <p:blipFill>
          <a:blip r:embed="rId4"/>
          <a:stretch>
            <a:fillRect/>
          </a:stretch>
        </p:blipFill>
        <p:spPr>
          <a:xfrm>
            <a:off x="11559274" y="7459913"/>
            <a:ext cx="3071126" cy="76968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973812"/>
            <a:ext cx="10824567" cy="457795"/>
          </a:xfrm>
          <a:prstGeom prst="rect">
            <a:avLst/>
          </a:prstGeom>
          <a:noFill/>
          <a:ln/>
        </p:spPr>
        <p:txBody>
          <a:bodyPr wrap="none" lIns="0" tIns="0" rIns="0" bIns="0" rtlCol="0" anchor="t"/>
          <a:lstStyle/>
          <a:p>
            <a:pPr marL="0" indent="0" algn="l">
              <a:lnSpc>
                <a:spcPts val="3600"/>
              </a:lnSpc>
              <a:buNone/>
            </a:pPr>
            <a:r>
              <a:rPr lang="en-US" sz="2450" dirty="0">
                <a:solidFill>
                  <a:srgbClr val="532418"/>
                </a:solidFill>
                <a:latin typeface="Libre Baskerville" panose="02000000000000000000" pitchFamily="2" charset="0"/>
                <a:ea typeface="Marcellus" pitchFamily="34" charset="-122"/>
                <a:cs typeface="Marcellus" pitchFamily="34" charset="-120"/>
              </a:rPr>
              <a:t>4. Calculate the percentage of orders that were paid in installments.</a:t>
            </a:r>
            <a:endParaRPr lang="en-US" sz="2450" dirty="0"/>
          </a:p>
        </p:txBody>
      </p:sp>
      <p:sp>
        <p:nvSpPr>
          <p:cNvPr id="3" name="Text 1"/>
          <p:cNvSpPr/>
          <p:nvPr/>
        </p:nvSpPr>
        <p:spPr>
          <a:xfrm>
            <a:off x="793790" y="1890832"/>
            <a:ext cx="3521393" cy="457795"/>
          </a:xfrm>
          <a:prstGeom prst="rect">
            <a:avLst/>
          </a:prstGeom>
          <a:noFill/>
          <a:ln/>
        </p:spPr>
        <p:txBody>
          <a:bodyPr wrap="none" lIns="0" tIns="0" rIns="0" bIns="0" rtlCol="0" anchor="t"/>
          <a:lstStyle/>
          <a:p>
            <a:pPr marL="0" indent="0" algn="l">
              <a:lnSpc>
                <a:spcPts val="3600"/>
              </a:lnSpc>
              <a:buNone/>
            </a:pPr>
            <a:r>
              <a:rPr lang="en-US" sz="2750" dirty="0">
                <a:solidFill>
                  <a:srgbClr val="532418"/>
                </a:solidFill>
                <a:latin typeface="Libre Baskerville" panose="02000000000000000000" pitchFamily="2" charset="0"/>
                <a:ea typeface="Marcellus" pitchFamily="34" charset="-122"/>
                <a:cs typeface="Marcellus" pitchFamily="34" charset="-120"/>
              </a:rPr>
              <a:t>CODE : Python</a:t>
            </a:r>
            <a:endParaRPr lang="en-US" sz="2750" dirty="0"/>
          </a:p>
        </p:txBody>
      </p:sp>
      <p:sp>
        <p:nvSpPr>
          <p:cNvPr id="4" name="Shape 2"/>
          <p:cNvSpPr/>
          <p:nvPr/>
        </p:nvSpPr>
        <p:spPr>
          <a:xfrm>
            <a:off x="793790" y="2555319"/>
            <a:ext cx="6272451" cy="2323386"/>
          </a:xfrm>
          <a:prstGeom prst="roundRect">
            <a:avLst>
              <a:gd name="adj" fmla="val 3690"/>
            </a:avLst>
          </a:prstGeom>
          <a:solidFill>
            <a:srgbClr val="F2F2E7"/>
          </a:solidFill>
          <a:ln/>
        </p:spPr>
      </p:sp>
      <p:sp>
        <p:nvSpPr>
          <p:cNvPr id="5" name="Shape 3"/>
          <p:cNvSpPr/>
          <p:nvPr/>
        </p:nvSpPr>
        <p:spPr>
          <a:xfrm>
            <a:off x="783669" y="2555319"/>
            <a:ext cx="6292691" cy="2323386"/>
          </a:xfrm>
          <a:prstGeom prst="roundRect">
            <a:avLst>
              <a:gd name="adj" fmla="val 1318"/>
            </a:avLst>
          </a:prstGeom>
          <a:solidFill>
            <a:srgbClr val="F2F2E7"/>
          </a:solidFill>
          <a:ln/>
        </p:spPr>
      </p:sp>
      <p:sp>
        <p:nvSpPr>
          <p:cNvPr id="6" name="Text 4"/>
          <p:cNvSpPr/>
          <p:nvPr/>
        </p:nvSpPr>
        <p:spPr>
          <a:xfrm>
            <a:off x="987742" y="2708315"/>
            <a:ext cx="5884545" cy="2017395"/>
          </a:xfrm>
          <a:prstGeom prst="rect">
            <a:avLst/>
          </a:prstGeom>
          <a:noFill/>
          <a:ln/>
        </p:spPr>
        <p:txBody>
          <a:bodyPr wrap="square" lIns="0" tIns="0" rIns="0" bIns="0" rtlCol="0" anchor="t"/>
          <a:lstStyle/>
          <a:p>
            <a:pPr marL="0" indent="0" algn="l">
              <a:lnSpc>
                <a:spcPts val="1950"/>
              </a:lnSpc>
              <a:buNone/>
            </a:pPr>
            <a:r>
              <a:rPr lang="en-US" sz="1600" dirty="0">
                <a:solidFill>
                  <a:srgbClr val="67534F"/>
                </a:solidFill>
                <a:highlight>
                  <a:srgbClr val="F2F2E7"/>
                </a:highlight>
                <a:latin typeface="Consolas" pitchFamily="34" charset="0"/>
                <a:ea typeface="Consolas" pitchFamily="34" charset="-122"/>
                <a:cs typeface="Consolas" pitchFamily="34" charset="-120"/>
              </a:rPr>
              <a:t>total_orders = payments['order_id'].nunique()
installment_orders = payments[payments['payment_installments'] &gt; 1]['order_id'].nunique()
percentage = (installment_orders / total_orders) * 100
round(percentage, 2)
</a:t>
            </a:r>
            <a:endParaRPr lang="en-US" sz="1600" dirty="0"/>
          </a:p>
        </p:txBody>
      </p:sp>
      <p:pic>
        <p:nvPicPr>
          <p:cNvPr id="7" name="Image 0" descr="preencoded.png"/>
          <p:cNvPicPr>
            <a:picLocks noChangeAspect="1"/>
          </p:cNvPicPr>
          <p:nvPr/>
        </p:nvPicPr>
        <p:blipFill>
          <a:blip r:embed="rId3"/>
          <a:stretch>
            <a:fillRect/>
          </a:stretch>
        </p:blipFill>
        <p:spPr>
          <a:xfrm>
            <a:off x="793790" y="5085398"/>
            <a:ext cx="2883456" cy="438031"/>
          </a:xfrm>
          <a:prstGeom prst="rect">
            <a:avLst/>
          </a:prstGeom>
        </p:spPr>
      </p:pic>
      <p:sp>
        <p:nvSpPr>
          <p:cNvPr id="8" name="Text 5"/>
          <p:cNvSpPr/>
          <p:nvPr/>
        </p:nvSpPr>
        <p:spPr>
          <a:xfrm>
            <a:off x="7571780" y="1890832"/>
            <a:ext cx="3521393" cy="457795"/>
          </a:xfrm>
          <a:prstGeom prst="rect">
            <a:avLst/>
          </a:prstGeom>
          <a:noFill/>
          <a:ln/>
        </p:spPr>
        <p:txBody>
          <a:bodyPr wrap="none" lIns="0" tIns="0" rIns="0" bIns="0" rtlCol="0" anchor="t"/>
          <a:lstStyle/>
          <a:p>
            <a:pPr marL="0" indent="0" algn="l">
              <a:lnSpc>
                <a:spcPts val="3600"/>
              </a:lnSpc>
              <a:buNone/>
            </a:pPr>
            <a:r>
              <a:rPr lang="en-US" sz="2750" dirty="0">
                <a:solidFill>
                  <a:srgbClr val="532418"/>
                </a:solidFill>
                <a:latin typeface="Libre Baskerville" panose="02000000000000000000" pitchFamily="2" charset="0"/>
                <a:ea typeface="Marcellus" pitchFamily="34" charset="-122"/>
                <a:cs typeface="Marcellus" pitchFamily="34" charset="-120"/>
              </a:rPr>
              <a:t>CODE : SQL</a:t>
            </a:r>
            <a:endParaRPr lang="en-US" sz="2750" dirty="0"/>
          </a:p>
        </p:txBody>
      </p:sp>
      <p:sp>
        <p:nvSpPr>
          <p:cNvPr id="9" name="Shape 6"/>
          <p:cNvSpPr/>
          <p:nvPr/>
        </p:nvSpPr>
        <p:spPr>
          <a:xfrm>
            <a:off x="7571780" y="2555319"/>
            <a:ext cx="6272451" cy="2071211"/>
          </a:xfrm>
          <a:prstGeom prst="roundRect">
            <a:avLst>
              <a:gd name="adj" fmla="val 4140"/>
            </a:avLst>
          </a:prstGeom>
          <a:solidFill>
            <a:srgbClr val="F2F2E7"/>
          </a:solidFill>
          <a:ln/>
        </p:spPr>
      </p:sp>
      <p:sp>
        <p:nvSpPr>
          <p:cNvPr id="10" name="Shape 7"/>
          <p:cNvSpPr/>
          <p:nvPr/>
        </p:nvSpPr>
        <p:spPr>
          <a:xfrm>
            <a:off x="7561659" y="2555319"/>
            <a:ext cx="6292691" cy="2071211"/>
          </a:xfrm>
          <a:prstGeom prst="roundRect">
            <a:avLst>
              <a:gd name="adj" fmla="val 1478"/>
            </a:avLst>
          </a:prstGeom>
          <a:solidFill>
            <a:srgbClr val="F2F2E7"/>
          </a:solidFill>
          <a:ln/>
        </p:spPr>
      </p:sp>
      <p:sp>
        <p:nvSpPr>
          <p:cNvPr id="11" name="Text 8"/>
          <p:cNvSpPr/>
          <p:nvPr/>
        </p:nvSpPr>
        <p:spPr>
          <a:xfrm>
            <a:off x="7765733" y="2708315"/>
            <a:ext cx="5884545" cy="1765221"/>
          </a:xfrm>
          <a:prstGeom prst="rect">
            <a:avLst/>
          </a:prstGeom>
          <a:noFill/>
          <a:ln/>
        </p:spPr>
        <p:txBody>
          <a:bodyPr wrap="square" lIns="0" tIns="0" rIns="0" bIns="0" rtlCol="0" anchor="t"/>
          <a:lstStyle/>
          <a:p>
            <a:pPr marL="0" indent="0" algn="l">
              <a:lnSpc>
                <a:spcPts val="1950"/>
              </a:lnSpc>
              <a:buNone/>
            </a:pPr>
            <a:r>
              <a:rPr lang="en-US" sz="1600" dirty="0">
                <a:solidFill>
                  <a:srgbClr val="67534F"/>
                </a:solidFill>
                <a:highlight>
                  <a:srgbClr val="F2F2E7"/>
                </a:highlight>
                <a:latin typeface="Consolas" pitchFamily="34" charset="0"/>
                <a:ea typeface="Consolas" pitchFamily="34" charset="-122"/>
                <a:cs typeface="Consolas" pitchFamily="34" charset="-120"/>
              </a:rPr>
              <a:t>SELECT      ROUND((COUNT(DISTINCT CASE</a:t>
            </a:r>
            <a:endParaRPr lang="en-US" sz="1600" dirty="0"/>
          </a:p>
          <a:p>
            <a:pPr marL="0" indent="0" algn="l">
              <a:lnSpc>
                <a:spcPts val="1950"/>
              </a:lnSpc>
              <a:buNone/>
            </a:pPr>
            <a:r>
              <a:rPr lang="en-US" sz="1600" dirty="0">
                <a:solidFill>
                  <a:srgbClr val="67534F"/>
                </a:solidFill>
                <a:highlight>
                  <a:srgbClr val="F2F2E7"/>
                </a:highlight>
                <a:latin typeface="Consolas" pitchFamily="34" charset="0"/>
                <a:ea typeface="Consolas" pitchFamily="34" charset="-122"/>
                <a:cs typeface="Consolas" pitchFamily="34" charset="-120"/>
              </a:rPr>
              <a:t>                            WHEN payment_installments &gt; 1 THEN order_id</a:t>
            </a:r>
            <a:endParaRPr lang="en-US" sz="1600" dirty="0"/>
          </a:p>
          <a:p>
            <a:pPr marL="0" indent="0" algn="l">
              <a:lnSpc>
                <a:spcPts val="1950"/>
              </a:lnSpc>
              <a:buNone/>
            </a:pPr>
            <a:r>
              <a:rPr lang="en-US" sz="1600" dirty="0">
                <a:solidFill>
                  <a:srgbClr val="67534F"/>
                </a:solidFill>
                <a:highlight>
                  <a:srgbClr val="F2F2E7"/>
                </a:highlight>
                <a:latin typeface="Consolas" pitchFamily="34" charset="0"/>
                <a:ea typeface="Consolas" pitchFamily="34" charset="-122"/>
                <a:cs typeface="Consolas" pitchFamily="34" charset="-120"/>
              </a:rPr>
              <a:t>                            END) * 100.0) / COUNT(DISTINCT order_id),</a:t>
            </a:r>
            <a:endParaRPr lang="en-US" sz="1600" dirty="0"/>
          </a:p>
          <a:p>
            <a:pPr marL="0" indent="0" algn="l">
              <a:lnSpc>
                <a:spcPts val="1950"/>
              </a:lnSpc>
              <a:buNone/>
            </a:pPr>
            <a:r>
              <a:rPr lang="en-US" sz="1600" dirty="0">
                <a:solidFill>
                  <a:srgbClr val="67534F"/>
                </a:solidFill>
                <a:highlight>
                  <a:srgbClr val="F2F2E7"/>
                </a:highlight>
                <a:latin typeface="Consolas" pitchFamily="34" charset="0"/>
                <a:ea typeface="Consolas" pitchFamily="34" charset="-122"/>
                <a:cs typeface="Consolas" pitchFamily="34" charset="-120"/>
              </a:rPr>
              <a:t>                            2) AS installment_percentage</a:t>
            </a:r>
            <a:endParaRPr lang="en-US" sz="1600" dirty="0"/>
          </a:p>
          <a:p>
            <a:pPr marL="0" indent="0" algn="l">
              <a:lnSpc>
                <a:spcPts val="1950"/>
              </a:lnSpc>
              <a:buNone/>
            </a:pPr>
            <a:r>
              <a:rPr lang="en-US" sz="1600" dirty="0">
                <a:solidFill>
                  <a:srgbClr val="67534F"/>
                </a:solidFill>
                <a:highlight>
                  <a:srgbClr val="F2F2E7"/>
                </a:highlight>
                <a:latin typeface="Consolas" pitchFamily="34" charset="0"/>
                <a:ea typeface="Consolas" pitchFamily="34" charset="-122"/>
                <a:cs typeface="Consolas" pitchFamily="34" charset="-120"/>
              </a:rPr>
              <a:t>FROM    order_payments;</a:t>
            </a:r>
            <a:endParaRPr lang="en-US" sz="1600" dirty="0"/>
          </a:p>
          <a:p>
            <a:pPr marL="0" indent="0" algn="l">
              <a:lnSpc>
                <a:spcPts val="1950"/>
              </a:lnSpc>
              <a:buNone/>
            </a:pPr>
            <a:r>
              <a:rPr lang="en-US" sz="1600" dirty="0">
                <a:solidFill>
                  <a:srgbClr val="67534F"/>
                </a:solidFill>
                <a:highlight>
                  <a:srgbClr val="F2F2E7"/>
                </a:highlight>
                <a:latin typeface="Consolas" pitchFamily="34" charset="0"/>
                <a:ea typeface="Consolas" pitchFamily="34" charset="-122"/>
                <a:cs typeface="Consolas" pitchFamily="34" charset="-120"/>
              </a:rPr>
              <a:t>        </a:t>
            </a:r>
            <a:endParaRPr lang="en-US" sz="1600" dirty="0"/>
          </a:p>
        </p:txBody>
      </p:sp>
      <p:pic>
        <p:nvPicPr>
          <p:cNvPr id="12" name="Image 1" descr="preencoded.png"/>
          <p:cNvPicPr>
            <a:picLocks noChangeAspect="1"/>
          </p:cNvPicPr>
          <p:nvPr/>
        </p:nvPicPr>
        <p:blipFill>
          <a:blip r:embed="rId4"/>
          <a:stretch>
            <a:fillRect/>
          </a:stretch>
        </p:blipFill>
        <p:spPr>
          <a:xfrm>
            <a:off x="7571780" y="4833223"/>
            <a:ext cx="3011091" cy="2215872"/>
          </a:xfrm>
          <a:prstGeom prst="rect">
            <a:avLst/>
          </a:prstGeom>
        </p:spPr>
      </p:pic>
      <p:pic>
        <p:nvPicPr>
          <p:cNvPr id="13" name="Picture 12">
            <a:extLst>
              <a:ext uri="{FF2B5EF4-FFF2-40B4-BE49-F238E27FC236}">
                <a16:creationId xmlns:a16="http://schemas.microsoft.com/office/drawing/2014/main" id="{3AFFD5CB-CA4D-F3AC-D1D3-47B7154B11A9}"/>
              </a:ext>
            </a:extLst>
          </p:cNvPr>
          <p:cNvPicPr>
            <a:picLocks noChangeAspect="1"/>
          </p:cNvPicPr>
          <p:nvPr/>
        </p:nvPicPr>
        <p:blipFill>
          <a:blip r:embed="rId5"/>
          <a:stretch>
            <a:fillRect/>
          </a:stretch>
        </p:blipFill>
        <p:spPr>
          <a:xfrm>
            <a:off x="11559274" y="7459913"/>
            <a:ext cx="3071126" cy="76968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672703"/>
            <a:ext cx="7516773" cy="432197"/>
          </a:xfrm>
          <a:prstGeom prst="rect">
            <a:avLst/>
          </a:prstGeom>
          <a:noFill/>
          <a:ln/>
        </p:spPr>
        <p:txBody>
          <a:bodyPr wrap="none" lIns="0" tIns="0" rIns="0" bIns="0" rtlCol="0" anchor="t"/>
          <a:lstStyle/>
          <a:p>
            <a:pPr marL="0" indent="0" algn="l">
              <a:lnSpc>
                <a:spcPts val="3400"/>
              </a:lnSpc>
              <a:buNone/>
            </a:pPr>
            <a:r>
              <a:rPr lang="en-US" sz="2600" dirty="0">
                <a:solidFill>
                  <a:srgbClr val="532418"/>
                </a:solidFill>
                <a:latin typeface="Libre Baskerville" panose="02000000000000000000" pitchFamily="2" charset="0"/>
                <a:ea typeface="Marcellus" pitchFamily="34" charset="-122"/>
                <a:cs typeface="Marcellus" pitchFamily="34" charset="-120"/>
              </a:rPr>
              <a:t>5. Count the number of customers from each state</a:t>
            </a:r>
            <a:endParaRPr lang="en-US" sz="2600" dirty="0"/>
          </a:p>
        </p:txBody>
      </p:sp>
      <p:sp>
        <p:nvSpPr>
          <p:cNvPr id="3" name="Text 1"/>
          <p:cNvSpPr/>
          <p:nvPr/>
        </p:nvSpPr>
        <p:spPr>
          <a:xfrm>
            <a:off x="793790" y="1514475"/>
            <a:ext cx="3325773" cy="432197"/>
          </a:xfrm>
          <a:prstGeom prst="rect">
            <a:avLst/>
          </a:prstGeom>
          <a:noFill/>
          <a:ln/>
        </p:spPr>
        <p:txBody>
          <a:bodyPr wrap="none" lIns="0" tIns="0" rIns="0" bIns="0" rtlCol="0" anchor="t"/>
          <a:lstStyle/>
          <a:p>
            <a:pPr marL="0" indent="0" algn="l">
              <a:lnSpc>
                <a:spcPts val="3400"/>
              </a:lnSpc>
              <a:buNone/>
            </a:pPr>
            <a:r>
              <a:rPr lang="en-US" sz="2600" dirty="0">
                <a:solidFill>
                  <a:srgbClr val="532418"/>
                </a:solidFill>
                <a:latin typeface="Libre Baskerville" panose="02000000000000000000" pitchFamily="2" charset="0"/>
                <a:ea typeface="Marcellus" pitchFamily="34" charset="-122"/>
                <a:cs typeface="Marcellus" pitchFamily="34" charset="-120"/>
              </a:rPr>
              <a:t>CODE : Python</a:t>
            </a:r>
            <a:endParaRPr lang="en-US" sz="2600" dirty="0"/>
          </a:p>
        </p:txBody>
      </p:sp>
      <p:sp>
        <p:nvSpPr>
          <p:cNvPr id="4" name="Shape 2"/>
          <p:cNvSpPr/>
          <p:nvPr/>
        </p:nvSpPr>
        <p:spPr>
          <a:xfrm>
            <a:off x="793790" y="2130981"/>
            <a:ext cx="6286262" cy="984171"/>
          </a:xfrm>
          <a:prstGeom prst="roundRect">
            <a:avLst>
              <a:gd name="adj" fmla="val 8228"/>
            </a:avLst>
          </a:prstGeom>
          <a:solidFill>
            <a:srgbClr val="F2F2E7"/>
          </a:solidFill>
          <a:ln/>
        </p:spPr>
      </p:sp>
      <p:sp>
        <p:nvSpPr>
          <p:cNvPr id="5" name="Shape 3"/>
          <p:cNvSpPr/>
          <p:nvPr/>
        </p:nvSpPr>
        <p:spPr>
          <a:xfrm>
            <a:off x="784265" y="2130981"/>
            <a:ext cx="6305312" cy="984171"/>
          </a:xfrm>
          <a:prstGeom prst="roundRect">
            <a:avLst>
              <a:gd name="adj" fmla="val 2939"/>
            </a:avLst>
          </a:prstGeom>
          <a:solidFill>
            <a:srgbClr val="F2F2E7"/>
          </a:solidFill>
          <a:ln/>
        </p:spPr>
      </p:sp>
      <p:sp>
        <p:nvSpPr>
          <p:cNvPr id="6" name="Text 4"/>
          <p:cNvSpPr/>
          <p:nvPr/>
        </p:nvSpPr>
        <p:spPr>
          <a:xfrm>
            <a:off x="977027" y="2275523"/>
            <a:ext cx="5919788" cy="695087"/>
          </a:xfrm>
          <a:prstGeom prst="rect">
            <a:avLst/>
          </a:prstGeom>
          <a:noFill/>
          <a:ln/>
        </p:spPr>
        <p:txBody>
          <a:bodyPr wrap="square" lIns="0" tIns="0" rIns="0" bIns="0" rtlCol="0" anchor="t"/>
          <a:lstStyle/>
          <a:p>
            <a:pPr marL="0" indent="0" algn="l">
              <a:lnSpc>
                <a:spcPts val="1800"/>
              </a:lnSpc>
              <a:buNone/>
            </a:pPr>
            <a:r>
              <a:rPr lang="en-US" sz="1500" dirty="0">
                <a:solidFill>
                  <a:srgbClr val="67534F"/>
                </a:solidFill>
                <a:highlight>
                  <a:srgbClr val="F2F2E7"/>
                </a:highlight>
                <a:latin typeface="Consolas" pitchFamily="34" charset="0"/>
                <a:ea typeface="Consolas" pitchFamily="34" charset="-122"/>
                <a:cs typeface="Consolas" pitchFamily="34" charset="-120"/>
              </a:rPr>
              <a:t>customers.groupby('customer_state')['customer_id'].count().sort_values(ascending=False)</a:t>
            </a:r>
            <a:endParaRPr lang="en-US" sz="1500" dirty="0"/>
          </a:p>
          <a:p>
            <a:pPr marL="0" indent="0" algn="l">
              <a:lnSpc>
                <a:spcPts val="1800"/>
              </a:lnSpc>
              <a:buNone/>
            </a:pPr>
            <a:r>
              <a:rPr lang="en-US" sz="1500" dirty="0">
                <a:solidFill>
                  <a:srgbClr val="67534F"/>
                </a:solidFill>
                <a:highlight>
                  <a:srgbClr val="F2F2E7"/>
                </a:highlight>
                <a:latin typeface="Consolas" pitchFamily="34" charset="0"/>
                <a:ea typeface="Consolas" pitchFamily="34" charset="-122"/>
                <a:cs typeface="Consolas" pitchFamily="34" charset="-120"/>
              </a:rPr>
              <a:t>        </a:t>
            </a:r>
            <a:endParaRPr lang="en-US" sz="1500" dirty="0"/>
          </a:p>
        </p:txBody>
      </p:sp>
      <p:pic>
        <p:nvPicPr>
          <p:cNvPr id="7" name="Image 0" descr="preencoded.png"/>
          <p:cNvPicPr>
            <a:picLocks noChangeAspect="1"/>
          </p:cNvPicPr>
          <p:nvPr/>
        </p:nvPicPr>
        <p:blipFill>
          <a:blip r:embed="rId3"/>
          <a:stretch>
            <a:fillRect/>
          </a:stretch>
        </p:blipFill>
        <p:spPr>
          <a:xfrm>
            <a:off x="793790" y="3299460"/>
            <a:ext cx="3687366" cy="4073009"/>
          </a:xfrm>
          <a:prstGeom prst="rect">
            <a:avLst/>
          </a:prstGeom>
        </p:spPr>
      </p:pic>
      <p:sp>
        <p:nvSpPr>
          <p:cNvPr id="8" name="Text 5"/>
          <p:cNvSpPr/>
          <p:nvPr/>
        </p:nvSpPr>
        <p:spPr>
          <a:xfrm>
            <a:off x="7557968" y="1514475"/>
            <a:ext cx="3325773" cy="432197"/>
          </a:xfrm>
          <a:prstGeom prst="rect">
            <a:avLst/>
          </a:prstGeom>
          <a:noFill/>
          <a:ln/>
        </p:spPr>
        <p:txBody>
          <a:bodyPr wrap="none" lIns="0" tIns="0" rIns="0" bIns="0" rtlCol="0" anchor="t"/>
          <a:lstStyle/>
          <a:p>
            <a:pPr marL="0" indent="0" algn="l">
              <a:lnSpc>
                <a:spcPts val="3400"/>
              </a:lnSpc>
              <a:buNone/>
            </a:pPr>
            <a:r>
              <a:rPr lang="en-US" sz="2600" dirty="0">
                <a:solidFill>
                  <a:srgbClr val="532418"/>
                </a:solidFill>
                <a:latin typeface="Libre Baskerville" panose="02000000000000000000" pitchFamily="2" charset="0"/>
                <a:ea typeface="Marcellus" pitchFamily="34" charset="-122"/>
                <a:cs typeface="Marcellus" pitchFamily="34" charset="-120"/>
              </a:rPr>
              <a:t>CODE : SQL</a:t>
            </a:r>
            <a:endParaRPr lang="en-US" sz="2600" dirty="0"/>
          </a:p>
        </p:txBody>
      </p:sp>
      <p:sp>
        <p:nvSpPr>
          <p:cNvPr id="9" name="Shape 6"/>
          <p:cNvSpPr/>
          <p:nvPr/>
        </p:nvSpPr>
        <p:spPr>
          <a:xfrm>
            <a:off x="7557968" y="2130981"/>
            <a:ext cx="6286262" cy="1679258"/>
          </a:xfrm>
          <a:prstGeom prst="roundRect">
            <a:avLst>
              <a:gd name="adj" fmla="val 4822"/>
            </a:avLst>
          </a:prstGeom>
          <a:solidFill>
            <a:srgbClr val="F2F2E7"/>
          </a:solidFill>
          <a:ln/>
        </p:spPr>
      </p:sp>
      <p:sp>
        <p:nvSpPr>
          <p:cNvPr id="10" name="Shape 7"/>
          <p:cNvSpPr/>
          <p:nvPr/>
        </p:nvSpPr>
        <p:spPr>
          <a:xfrm>
            <a:off x="7548443" y="2130981"/>
            <a:ext cx="6305312" cy="1679258"/>
          </a:xfrm>
          <a:prstGeom prst="roundRect">
            <a:avLst>
              <a:gd name="adj" fmla="val 1722"/>
            </a:avLst>
          </a:prstGeom>
          <a:solidFill>
            <a:srgbClr val="F2F2E7"/>
          </a:solidFill>
          <a:ln/>
        </p:spPr>
      </p:sp>
      <p:sp>
        <p:nvSpPr>
          <p:cNvPr id="11" name="Text 8"/>
          <p:cNvSpPr/>
          <p:nvPr/>
        </p:nvSpPr>
        <p:spPr>
          <a:xfrm>
            <a:off x="7741206" y="2275523"/>
            <a:ext cx="5919788" cy="1390174"/>
          </a:xfrm>
          <a:prstGeom prst="rect">
            <a:avLst/>
          </a:prstGeom>
          <a:noFill/>
          <a:ln/>
        </p:spPr>
        <p:txBody>
          <a:bodyPr wrap="square" lIns="0" tIns="0" rIns="0" bIns="0" rtlCol="0" anchor="t"/>
          <a:lstStyle/>
          <a:p>
            <a:pPr marL="0" indent="0" algn="l">
              <a:lnSpc>
                <a:spcPts val="1800"/>
              </a:lnSpc>
              <a:buNone/>
            </a:pPr>
            <a:r>
              <a:rPr lang="en-US" sz="1500" dirty="0">
                <a:solidFill>
                  <a:srgbClr val="67534F"/>
                </a:solidFill>
                <a:highlight>
                  <a:srgbClr val="F2F2E7"/>
                </a:highlight>
                <a:latin typeface="Consolas" pitchFamily="34" charset="0"/>
                <a:ea typeface="Consolas" pitchFamily="34" charset="-122"/>
                <a:cs typeface="Consolas" pitchFamily="34" charset="-120"/>
              </a:rPr>
              <a:t>SELECT      customer_state,</a:t>
            </a:r>
            <a:endParaRPr lang="en-US" sz="1500" dirty="0"/>
          </a:p>
          <a:p>
            <a:pPr marL="0" indent="0" algn="l">
              <a:lnSpc>
                <a:spcPts val="1800"/>
              </a:lnSpc>
              <a:buNone/>
            </a:pPr>
            <a:r>
              <a:rPr lang="en-US" sz="1500" dirty="0">
                <a:solidFill>
                  <a:srgbClr val="67534F"/>
                </a:solidFill>
                <a:highlight>
                  <a:srgbClr val="F2F2E7"/>
                </a:highlight>
                <a:latin typeface="Consolas" pitchFamily="34" charset="0"/>
                <a:ea typeface="Consolas" pitchFamily="34" charset="-122"/>
                <a:cs typeface="Consolas" pitchFamily="34" charset="-120"/>
              </a:rPr>
              <a:t>COUNT(customer_id) AS total_customers</a:t>
            </a:r>
            <a:endParaRPr lang="en-US" sz="1500" dirty="0"/>
          </a:p>
          <a:p>
            <a:pPr marL="0" indent="0" algn="l">
              <a:lnSpc>
                <a:spcPts val="1800"/>
              </a:lnSpc>
              <a:buNone/>
            </a:pPr>
            <a:r>
              <a:rPr lang="en-US" sz="1500" dirty="0">
                <a:solidFill>
                  <a:srgbClr val="67534F"/>
                </a:solidFill>
                <a:highlight>
                  <a:srgbClr val="F2F2E7"/>
                </a:highlight>
                <a:latin typeface="Consolas" pitchFamily="34" charset="0"/>
                <a:ea typeface="Consolas" pitchFamily="34" charset="-122"/>
                <a:cs typeface="Consolas" pitchFamily="34" charset="-120"/>
              </a:rPr>
              <a:t>FROM        customers</a:t>
            </a:r>
            <a:endParaRPr lang="en-US" sz="1500" dirty="0"/>
          </a:p>
          <a:p>
            <a:pPr marL="0" indent="0" algn="l">
              <a:lnSpc>
                <a:spcPts val="1800"/>
              </a:lnSpc>
              <a:buNone/>
            </a:pPr>
            <a:r>
              <a:rPr lang="en-US" sz="1500" dirty="0">
                <a:solidFill>
                  <a:srgbClr val="67534F"/>
                </a:solidFill>
                <a:highlight>
                  <a:srgbClr val="F2F2E7"/>
                </a:highlight>
                <a:latin typeface="Consolas" pitchFamily="34" charset="0"/>
                <a:ea typeface="Consolas" pitchFamily="34" charset="-122"/>
                <a:cs typeface="Consolas" pitchFamily="34" charset="-120"/>
              </a:rPr>
              <a:t>GROUP BY    customer_state</a:t>
            </a:r>
            <a:endParaRPr lang="en-US" sz="1500" dirty="0"/>
          </a:p>
          <a:p>
            <a:pPr marL="0" indent="0" algn="l">
              <a:lnSpc>
                <a:spcPts val="1800"/>
              </a:lnSpc>
              <a:buNone/>
            </a:pPr>
            <a:r>
              <a:rPr lang="en-US" sz="1500" dirty="0">
                <a:solidFill>
                  <a:srgbClr val="67534F"/>
                </a:solidFill>
                <a:highlight>
                  <a:srgbClr val="F2F2E7"/>
                </a:highlight>
                <a:latin typeface="Consolas" pitchFamily="34" charset="0"/>
                <a:ea typeface="Consolas" pitchFamily="34" charset="-122"/>
                <a:cs typeface="Consolas" pitchFamily="34" charset="-120"/>
              </a:rPr>
              <a:t>ORDER BY    total_customers DESC;</a:t>
            </a:r>
            <a:endParaRPr lang="en-US" sz="1500" dirty="0"/>
          </a:p>
          <a:p>
            <a:pPr marL="0" indent="0" algn="l">
              <a:lnSpc>
                <a:spcPts val="1800"/>
              </a:lnSpc>
              <a:buNone/>
            </a:pPr>
            <a:r>
              <a:rPr lang="en-US" sz="1500" dirty="0">
                <a:solidFill>
                  <a:srgbClr val="67534F"/>
                </a:solidFill>
                <a:highlight>
                  <a:srgbClr val="F2F2E7"/>
                </a:highlight>
                <a:latin typeface="Consolas" pitchFamily="34" charset="0"/>
                <a:ea typeface="Consolas" pitchFamily="34" charset="-122"/>
                <a:cs typeface="Consolas" pitchFamily="34" charset="-120"/>
              </a:rPr>
              <a:t>        </a:t>
            </a:r>
            <a:endParaRPr lang="en-US" sz="1500" dirty="0"/>
          </a:p>
        </p:txBody>
      </p:sp>
      <p:pic>
        <p:nvPicPr>
          <p:cNvPr id="12" name="Image 1" descr="preencoded.png"/>
          <p:cNvPicPr>
            <a:picLocks noChangeAspect="1"/>
          </p:cNvPicPr>
          <p:nvPr/>
        </p:nvPicPr>
        <p:blipFill>
          <a:blip r:embed="rId4"/>
          <a:stretch>
            <a:fillRect/>
          </a:stretch>
        </p:blipFill>
        <p:spPr>
          <a:xfrm>
            <a:off x="7557968" y="3994547"/>
            <a:ext cx="5343287" cy="2469237"/>
          </a:xfrm>
          <a:prstGeom prst="rect">
            <a:avLst/>
          </a:prstGeom>
        </p:spPr>
      </p:pic>
      <p:pic>
        <p:nvPicPr>
          <p:cNvPr id="13" name="Picture 12">
            <a:extLst>
              <a:ext uri="{FF2B5EF4-FFF2-40B4-BE49-F238E27FC236}">
                <a16:creationId xmlns:a16="http://schemas.microsoft.com/office/drawing/2014/main" id="{8143BA48-E62C-437E-1844-50256D945CA6}"/>
              </a:ext>
            </a:extLst>
          </p:cNvPr>
          <p:cNvPicPr>
            <a:picLocks noChangeAspect="1"/>
          </p:cNvPicPr>
          <p:nvPr/>
        </p:nvPicPr>
        <p:blipFill>
          <a:blip r:embed="rId5"/>
          <a:stretch>
            <a:fillRect/>
          </a:stretch>
        </p:blipFill>
        <p:spPr>
          <a:xfrm>
            <a:off x="11559274" y="7459913"/>
            <a:ext cx="3071126" cy="76968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76920"/>
          </a:xfrm>
          <a:prstGeom prst="rect">
            <a:avLst/>
          </a:prstGeom>
        </p:spPr>
      </p:pic>
      <p:sp>
        <p:nvSpPr>
          <p:cNvPr id="3" name="Text 0"/>
          <p:cNvSpPr/>
          <p:nvPr/>
        </p:nvSpPr>
        <p:spPr>
          <a:xfrm>
            <a:off x="793790" y="4004667"/>
            <a:ext cx="6700361" cy="847725"/>
          </a:xfrm>
          <a:prstGeom prst="rect">
            <a:avLst/>
          </a:prstGeom>
          <a:noFill/>
          <a:ln/>
        </p:spPr>
        <p:txBody>
          <a:bodyPr wrap="none" lIns="0" tIns="0" rIns="0" bIns="0" rtlCol="0" anchor="t"/>
          <a:lstStyle/>
          <a:p>
            <a:pPr marL="0" indent="0" algn="l">
              <a:lnSpc>
                <a:spcPts val="6650"/>
              </a:lnSpc>
              <a:buNone/>
            </a:pPr>
            <a:r>
              <a:rPr lang="en-US" sz="5100" dirty="0">
                <a:solidFill>
                  <a:srgbClr val="532418"/>
                </a:solidFill>
                <a:latin typeface="Libre Baskerville" panose="02000000000000000000" pitchFamily="2" charset="0"/>
                <a:ea typeface="Marcellus" pitchFamily="34" charset="-122"/>
                <a:cs typeface="Marcellus" pitchFamily="34" charset="-120"/>
              </a:rPr>
              <a:t>Intermediate Problems</a:t>
            </a:r>
            <a:endParaRPr lang="en-US" sz="5100" dirty="0"/>
          </a:p>
        </p:txBody>
      </p:sp>
      <p:sp>
        <p:nvSpPr>
          <p:cNvPr id="4" name="Text 1"/>
          <p:cNvSpPr/>
          <p:nvPr/>
        </p:nvSpPr>
        <p:spPr>
          <a:xfrm>
            <a:off x="793790" y="4943118"/>
            <a:ext cx="8957072" cy="508516"/>
          </a:xfrm>
          <a:prstGeom prst="rect">
            <a:avLst/>
          </a:prstGeom>
          <a:noFill/>
          <a:ln/>
        </p:spPr>
        <p:txBody>
          <a:bodyPr wrap="none" lIns="0" tIns="0" rIns="0" bIns="0" rtlCol="0" anchor="t"/>
          <a:lstStyle/>
          <a:p>
            <a:pPr marL="0" indent="0" algn="l">
              <a:lnSpc>
                <a:spcPts val="4000"/>
              </a:lnSpc>
              <a:buNone/>
            </a:pPr>
            <a:r>
              <a:rPr lang="en-US" sz="3050" dirty="0">
                <a:solidFill>
                  <a:srgbClr val="532418"/>
                </a:solidFill>
                <a:latin typeface="Libre Baskerville" panose="02000000000000000000" pitchFamily="2" charset="0"/>
                <a:ea typeface="Marcellus" pitchFamily="34" charset="-122"/>
                <a:cs typeface="Marcellus" pitchFamily="34" charset="-120"/>
              </a:rPr>
              <a:t>Objective: Dive deeper into sales and order trends.</a:t>
            </a:r>
            <a:endParaRPr lang="en-US" sz="3050" dirty="0"/>
          </a:p>
        </p:txBody>
      </p:sp>
      <p:pic>
        <p:nvPicPr>
          <p:cNvPr id="5" name="Image 1" descr="preencoded.png"/>
          <p:cNvPicPr>
            <a:picLocks noChangeAspect="1"/>
          </p:cNvPicPr>
          <p:nvPr/>
        </p:nvPicPr>
        <p:blipFill>
          <a:blip r:embed="rId4"/>
          <a:stretch>
            <a:fillRect/>
          </a:stretch>
        </p:blipFill>
        <p:spPr>
          <a:xfrm>
            <a:off x="3927753" y="5937766"/>
            <a:ext cx="1209794" cy="907256"/>
          </a:xfrm>
          <a:prstGeom prst="rect">
            <a:avLst/>
          </a:prstGeom>
        </p:spPr>
      </p:pic>
      <p:pic>
        <p:nvPicPr>
          <p:cNvPr id="6" name="Image 2" descr="preencoded.png"/>
          <p:cNvPicPr>
            <a:picLocks noChangeAspect="1"/>
          </p:cNvPicPr>
          <p:nvPr/>
        </p:nvPicPr>
        <p:blipFill>
          <a:blip r:embed="rId4"/>
          <a:stretch>
            <a:fillRect/>
          </a:stretch>
        </p:blipFill>
        <p:spPr>
          <a:xfrm>
            <a:off x="5318998" y="5937766"/>
            <a:ext cx="1209794" cy="907256"/>
          </a:xfrm>
          <a:prstGeom prst="rect">
            <a:avLst/>
          </a:prstGeom>
        </p:spPr>
      </p:pic>
      <p:pic>
        <p:nvPicPr>
          <p:cNvPr id="7" name="Image 3" descr="preencoded.png"/>
          <p:cNvPicPr>
            <a:picLocks noChangeAspect="1"/>
          </p:cNvPicPr>
          <p:nvPr/>
        </p:nvPicPr>
        <p:blipFill>
          <a:blip r:embed="rId4"/>
          <a:stretch>
            <a:fillRect/>
          </a:stretch>
        </p:blipFill>
        <p:spPr>
          <a:xfrm>
            <a:off x="6710243" y="5937766"/>
            <a:ext cx="1209794" cy="907256"/>
          </a:xfrm>
          <a:prstGeom prst="rect">
            <a:avLst/>
          </a:prstGeom>
        </p:spPr>
      </p:pic>
      <p:pic>
        <p:nvPicPr>
          <p:cNvPr id="8" name="Image 4" descr="preencoded.png"/>
          <p:cNvPicPr>
            <a:picLocks noChangeAspect="1"/>
          </p:cNvPicPr>
          <p:nvPr/>
        </p:nvPicPr>
        <p:blipFill>
          <a:blip r:embed="rId4"/>
          <a:stretch>
            <a:fillRect/>
          </a:stretch>
        </p:blipFill>
        <p:spPr>
          <a:xfrm>
            <a:off x="8101489" y="5937766"/>
            <a:ext cx="1209794" cy="907256"/>
          </a:xfrm>
          <a:prstGeom prst="rect">
            <a:avLst/>
          </a:prstGeom>
        </p:spPr>
      </p:pic>
      <p:pic>
        <p:nvPicPr>
          <p:cNvPr id="9" name="Image 5" descr="preencoded.png"/>
          <p:cNvPicPr>
            <a:picLocks noChangeAspect="1"/>
          </p:cNvPicPr>
          <p:nvPr/>
        </p:nvPicPr>
        <p:blipFill>
          <a:blip r:embed="rId4"/>
          <a:stretch>
            <a:fillRect/>
          </a:stretch>
        </p:blipFill>
        <p:spPr>
          <a:xfrm>
            <a:off x="9492734" y="5937766"/>
            <a:ext cx="1209794" cy="907256"/>
          </a:xfrm>
          <a:prstGeom prst="rect">
            <a:avLst/>
          </a:prstGeom>
        </p:spPr>
      </p:pic>
      <p:pic>
        <p:nvPicPr>
          <p:cNvPr id="10" name="Picture 9">
            <a:extLst>
              <a:ext uri="{FF2B5EF4-FFF2-40B4-BE49-F238E27FC236}">
                <a16:creationId xmlns:a16="http://schemas.microsoft.com/office/drawing/2014/main" id="{19104D96-7179-1E45-55F1-B10BDEE960F2}"/>
              </a:ext>
            </a:extLst>
          </p:cNvPr>
          <p:cNvPicPr>
            <a:picLocks noChangeAspect="1"/>
          </p:cNvPicPr>
          <p:nvPr/>
        </p:nvPicPr>
        <p:blipFill>
          <a:blip r:embed="rId5"/>
          <a:stretch>
            <a:fillRect/>
          </a:stretch>
        </p:blipFill>
        <p:spPr>
          <a:xfrm>
            <a:off x="11559274" y="7459913"/>
            <a:ext cx="3071126" cy="76968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742355"/>
            <a:ext cx="5838706" cy="432197"/>
          </a:xfrm>
          <a:prstGeom prst="rect">
            <a:avLst/>
          </a:prstGeom>
          <a:noFill/>
          <a:ln/>
        </p:spPr>
        <p:txBody>
          <a:bodyPr wrap="none" lIns="0" tIns="0" rIns="0" bIns="0" rtlCol="0" anchor="t"/>
          <a:lstStyle/>
          <a:p>
            <a:pPr marL="0" indent="0" algn="l">
              <a:lnSpc>
                <a:spcPts val="3400"/>
              </a:lnSpc>
              <a:buNone/>
            </a:pPr>
            <a:r>
              <a:rPr lang="en-US" sz="2450" dirty="0">
                <a:solidFill>
                  <a:srgbClr val="532418"/>
                </a:solidFill>
                <a:latin typeface="Libre Baskerville" panose="02000000000000000000" pitchFamily="2" charset="0"/>
                <a:ea typeface="Marcellus" pitchFamily="34" charset="-122"/>
                <a:cs typeface="Marcellus" pitchFamily="34" charset="-120"/>
              </a:rPr>
              <a:t>1. Number of Orders Per Month in 2018</a:t>
            </a:r>
            <a:endParaRPr lang="en-US" sz="2450" dirty="0"/>
          </a:p>
        </p:txBody>
      </p:sp>
      <p:sp>
        <p:nvSpPr>
          <p:cNvPr id="3" name="Text 1"/>
          <p:cNvSpPr/>
          <p:nvPr/>
        </p:nvSpPr>
        <p:spPr>
          <a:xfrm>
            <a:off x="793790" y="1584127"/>
            <a:ext cx="3325773" cy="432197"/>
          </a:xfrm>
          <a:prstGeom prst="rect">
            <a:avLst/>
          </a:prstGeom>
          <a:noFill/>
          <a:ln/>
        </p:spPr>
        <p:txBody>
          <a:bodyPr wrap="none" lIns="0" tIns="0" rIns="0" bIns="0" rtlCol="0" anchor="t"/>
          <a:lstStyle/>
          <a:p>
            <a:pPr marL="0" indent="0" algn="l">
              <a:lnSpc>
                <a:spcPts val="3400"/>
              </a:lnSpc>
              <a:buNone/>
            </a:pPr>
            <a:r>
              <a:rPr lang="en-US" sz="2600" dirty="0">
                <a:solidFill>
                  <a:srgbClr val="532418"/>
                </a:solidFill>
                <a:latin typeface="Libre Baskerville" panose="02000000000000000000" pitchFamily="2" charset="0"/>
                <a:ea typeface="Marcellus" pitchFamily="34" charset="-122"/>
                <a:cs typeface="Marcellus" pitchFamily="34" charset="-120"/>
              </a:rPr>
              <a:t>CODE : Python</a:t>
            </a:r>
            <a:endParaRPr lang="en-US" sz="2600" dirty="0"/>
          </a:p>
        </p:txBody>
      </p:sp>
      <p:sp>
        <p:nvSpPr>
          <p:cNvPr id="4" name="Shape 2"/>
          <p:cNvSpPr/>
          <p:nvPr/>
        </p:nvSpPr>
        <p:spPr>
          <a:xfrm>
            <a:off x="793790" y="2200632"/>
            <a:ext cx="6286262" cy="2374344"/>
          </a:xfrm>
          <a:prstGeom prst="roundRect">
            <a:avLst>
              <a:gd name="adj" fmla="val 3411"/>
            </a:avLst>
          </a:prstGeom>
          <a:solidFill>
            <a:srgbClr val="F2F2E7"/>
          </a:solidFill>
          <a:ln/>
        </p:spPr>
      </p:sp>
      <p:sp>
        <p:nvSpPr>
          <p:cNvPr id="5" name="Shape 3"/>
          <p:cNvSpPr/>
          <p:nvPr/>
        </p:nvSpPr>
        <p:spPr>
          <a:xfrm>
            <a:off x="784265" y="2200632"/>
            <a:ext cx="6305312" cy="2374344"/>
          </a:xfrm>
          <a:prstGeom prst="roundRect">
            <a:avLst>
              <a:gd name="adj" fmla="val 1218"/>
            </a:avLst>
          </a:prstGeom>
          <a:solidFill>
            <a:srgbClr val="F2F2E7"/>
          </a:solidFill>
          <a:ln/>
        </p:spPr>
      </p:sp>
      <p:sp>
        <p:nvSpPr>
          <p:cNvPr id="6" name="Text 4"/>
          <p:cNvSpPr/>
          <p:nvPr/>
        </p:nvSpPr>
        <p:spPr>
          <a:xfrm>
            <a:off x="977027" y="2345174"/>
            <a:ext cx="5919788" cy="2085261"/>
          </a:xfrm>
          <a:prstGeom prst="rect">
            <a:avLst/>
          </a:prstGeom>
          <a:noFill/>
          <a:ln/>
        </p:spPr>
        <p:txBody>
          <a:bodyPr wrap="square" lIns="0" tIns="0" rIns="0" bIns="0" rtlCol="0" anchor="t"/>
          <a:lstStyle/>
          <a:p>
            <a:pPr marL="0" indent="0" algn="l">
              <a:lnSpc>
                <a:spcPts val="1800"/>
              </a:lnSpc>
              <a:buNone/>
            </a:pPr>
            <a:r>
              <a:rPr lang="en-US" sz="1500" dirty="0">
                <a:solidFill>
                  <a:srgbClr val="67534F"/>
                </a:solidFill>
                <a:highlight>
                  <a:srgbClr val="F2F2E7"/>
                </a:highlight>
                <a:latin typeface="Consolas" pitchFamily="34" charset="0"/>
                <a:ea typeface="Consolas" pitchFamily="34" charset="-122"/>
                <a:cs typeface="Consolas" pitchFamily="34" charset="-120"/>
              </a:rPr>
              <a:t>orders['order_purchase_timestamp'] = pd.to_datetime(</a:t>
            </a:r>
            <a:endParaRPr lang="en-US" sz="1500" dirty="0"/>
          </a:p>
          <a:p>
            <a:pPr marL="0" indent="0" algn="l">
              <a:lnSpc>
                <a:spcPts val="1800"/>
              </a:lnSpc>
              <a:buNone/>
            </a:pPr>
            <a:r>
              <a:rPr lang="en-US" sz="1500" dirty="0">
                <a:solidFill>
                  <a:srgbClr val="67534F"/>
                </a:solidFill>
                <a:highlight>
                  <a:srgbClr val="F2F2E7"/>
                </a:highlight>
                <a:latin typeface="Consolas" pitchFamily="34" charset="0"/>
                <a:ea typeface="Consolas" pitchFamily="34" charset="-122"/>
                <a:cs typeface="Consolas" pitchFamily="34" charset="-120"/>
              </a:rPr>
              <a:t>   orders['order_purchase_timestamp'],</a:t>
            </a:r>
            <a:endParaRPr lang="en-US" sz="1500" dirty="0"/>
          </a:p>
          <a:p>
            <a:pPr marL="0" indent="0" algn="l">
              <a:lnSpc>
                <a:spcPts val="1800"/>
              </a:lnSpc>
              <a:buNone/>
            </a:pPr>
            <a:r>
              <a:rPr lang="en-US" sz="1500" dirty="0">
                <a:solidFill>
                  <a:srgbClr val="67534F"/>
                </a:solidFill>
                <a:highlight>
                  <a:srgbClr val="F2F2E7"/>
                </a:highlight>
                <a:latin typeface="Consolas" pitchFamily="34" charset="0"/>
                <a:ea typeface="Consolas" pitchFamily="34" charset="-122"/>
                <a:cs typeface="Consolas" pitchFamily="34" charset="-120"/>
              </a:rPr>
              <a:t>   format='%Y-%m-%d %H.%M.%S')</a:t>
            </a:r>
            <a:endParaRPr lang="en-US" sz="1500" dirty="0"/>
          </a:p>
          <a:p>
            <a:pPr marL="0" indent="0" algn="l">
              <a:lnSpc>
                <a:spcPts val="1800"/>
              </a:lnSpc>
              <a:buNone/>
            </a:pPr>
            <a:r>
              <a:rPr lang="en-US" sz="1500" dirty="0">
                <a:solidFill>
                  <a:srgbClr val="67534F"/>
                </a:solidFill>
                <a:highlight>
                  <a:srgbClr val="F2F2E7"/>
                </a:highlight>
                <a:latin typeface="Consolas" pitchFamily="34" charset="0"/>
                <a:ea typeface="Consolas" pitchFamily="34" charset="-122"/>
                <a:cs typeface="Consolas" pitchFamily="34" charset="-120"/>
              </a:rPr>
              <a:t>orders_2018 = orders[orders['order_purchase_timestamp'].dt.year == 2018].copy()</a:t>
            </a:r>
            <a:endParaRPr lang="en-US" sz="1500" dirty="0"/>
          </a:p>
          <a:p>
            <a:pPr marL="0" indent="0" algn="l">
              <a:lnSpc>
                <a:spcPts val="1800"/>
              </a:lnSpc>
              <a:buNone/>
            </a:pPr>
            <a:r>
              <a:rPr lang="en-US" sz="1500" dirty="0">
                <a:solidFill>
                  <a:srgbClr val="67534F"/>
                </a:solidFill>
                <a:highlight>
                  <a:srgbClr val="F2F2E7"/>
                </a:highlight>
                <a:latin typeface="Consolas" pitchFamily="34" charset="0"/>
                <a:ea typeface="Consolas" pitchFamily="34" charset="-122"/>
                <a:cs typeface="Consolas" pitchFamily="34" charset="-120"/>
              </a:rPr>
              <a:t>orders_2018.loc[:, 'month'] = orders_2018['order_purchase_timestamp'].dt.to_period('M')</a:t>
            </a:r>
            <a:endParaRPr lang="en-US" sz="1500" dirty="0"/>
          </a:p>
          <a:p>
            <a:pPr marL="0" indent="0" algn="l">
              <a:lnSpc>
                <a:spcPts val="1800"/>
              </a:lnSpc>
              <a:buNone/>
            </a:pPr>
            <a:r>
              <a:rPr lang="en-US" sz="1500" dirty="0">
                <a:solidFill>
                  <a:srgbClr val="67534F"/>
                </a:solidFill>
                <a:highlight>
                  <a:srgbClr val="F2F2E7"/>
                </a:highlight>
                <a:latin typeface="Consolas" pitchFamily="34" charset="0"/>
                <a:ea typeface="Consolas" pitchFamily="34" charset="-122"/>
                <a:cs typeface="Consolas" pitchFamily="34" charset="-120"/>
              </a:rPr>
              <a:t>orders_2018.groupby('month')['order_id'].count()</a:t>
            </a:r>
            <a:endParaRPr lang="en-US" sz="1500" dirty="0"/>
          </a:p>
        </p:txBody>
      </p:sp>
      <p:pic>
        <p:nvPicPr>
          <p:cNvPr id="7" name="Image 0" descr="preencoded.png"/>
          <p:cNvPicPr>
            <a:picLocks noChangeAspect="1"/>
          </p:cNvPicPr>
          <p:nvPr/>
        </p:nvPicPr>
        <p:blipFill>
          <a:blip r:embed="rId3"/>
          <a:stretch>
            <a:fillRect/>
          </a:stretch>
        </p:blipFill>
        <p:spPr>
          <a:xfrm>
            <a:off x="793790" y="4759285"/>
            <a:ext cx="4265771" cy="2259330"/>
          </a:xfrm>
          <a:prstGeom prst="rect">
            <a:avLst/>
          </a:prstGeom>
        </p:spPr>
      </p:pic>
      <p:sp>
        <p:nvSpPr>
          <p:cNvPr id="8" name="Text 5"/>
          <p:cNvSpPr/>
          <p:nvPr/>
        </p:nvSpPr>
        <p:spPr>
          <a:xfrm>
            <a:off x="7557968" y="1584127"/>
            <a:ext cx="3325773" cy="432197"/>
          </a:xfrm>
          <a:prstGeom prst="rect">
            <a:avLst/>
          </a:prstGeom>
          <a:noFill/>
          <a:ln/>
        </p:spPr>
        <p:txBody>
          <a:bodyPr wrap="none" lIns="0" tIns="0" rIns="0" bIns="0" rtlCol="0" anchor="t"/>
          <a:lstStyle/>
          <a:p>
            <a:pPr marL="0" indent="0" algn="l">
              <a:lnSpc>
                <a:spcPts val="3400"/>
              </a:lnSpc>
              <a:buNone/>
            </a:pPr>
            <a:r>
              <a:rPr lang="en-US" sz="2600" dirty="0">
                <a:solidFill>
                  <a:srgbClr val="532418"/>
                </a:solidFill>
                <a:latin typeface="Libre Baskerville" panose="02000000000000000000" pitchFamily="2" charset="0"/>
                <a:ea typeface="Marcellus" pitchFamily="34" charset="-122"/>
                <a:cs typeface="Marcellus" pitchFamily="34" charset="-120"/>
              </a:rPr>
              <a:t>CODE : SQL</a:t>
            </a:r>
            <a:endParaRPr lang="en-US" sz="2600" dirty="0"/>
          </a:p>
        </p:txBody>
      </p:sp>
      <p:sp>
        <p:nvSpPr>
          <p:cNvPr id="9" name="Shape 6"/>
          <p:cNvSpPr/>
          <p:nvPr/>
        </p:nvSpPr>
        <p:spPr>
          <a:xfrm>
            <a:off x="7557968" y="2200632"/>
            <a:ext cx="6286262" cy="2606040"/>
          </a:xfrm>
          <a:prstGeom prst="roundRect">
            <a:avLst>
              <a:gd name="adj" fmla="val 3107"/>
            </a:avLst>
          </a:prstGeom>
          <a:solidFill>
            <a:srgbClr val="F2F2E7"/>
          </a:solidFill>
          <a:ln/>
        </p:spPr>
      </p:sp>
      <p:sp>
        <p:nvSpPr>
          <p:cNvPr id="10" name="Shape 7"/>
          <p:cNvSpPr/>
          <p:nvPr/>
        </p:nvSpPr>
        <p:spPr>
          <a:xfrm>
            <a:off x="7548443" y="2200632"/>
            <a:ext cx="6305312" cy="2606040"/>
          </a:xfrm>
          <a:prstGeom prst="roundRect">
            <a:avLst>
              <a:gd name="adj" fmla="val 1110"/>
            </a:avLst>
          </a:prstGeom>
          <a:solidFill>
            <a:srgbClr val="F2F2E7"/>
          </a:solidFill>
          <a:ln/>
        </p:spPr>
      </p:sp>
      <p:sp>
        <p:nvSpPr>
          <p:cNvPr id="11" name="Text 8"/>
          <p:cNvSpPr/>
          <p:nvPr/>
        </p:nvSpPr>
        <p:spPr>
          <a:xfrm>
            <a:off x="7741206" y="2345174"/>
            <a:ext cx="5919788" cy="2316956"/>
          </a:xfrm>
          <a:prstGeom prst="rect">
            <a:avLst/>
          </a:prstGeom>
          <a:noFill/>
          <a:ln/>
        </p:spPr>
        <p:txBody>
          <a:bodyPr wrap="square" lIns="0" tIns="0" rIns="0" bIns="0" rtlCol="0" anchor="t"/>
          <a:lstStyle/>
          <a:p>
            <a:pPr marL="0" indent="0" algn="l">
              <a:lnSpc>
                <a:spcPts val="1800"/>
              </a:lnSpc>
              <a:buNone/>
            </a:pPr>
            <a:r>
              <a:rPr lang="en-US" sz="1500" dirty="0">
                <a:solidFill>
                  <a:srgbClr val="67534F"/>
                </a:solidFill>
                <a:highlight>
                  <a:srgbClr val="F2F2E7"/>
                </a:highlight>
                <a:latin typeface="Consolas" pitchFamily="34" charset="0"/>
                <a:ea typeface="Consolas" pitchFamily="34" charset="-122"/>
                <a:cs typeface="Consolas" pitchFamily="34" charset="-120"/>
              </a:rPr>
              <a:t>SELECT</a:t>
            </a:r>
            <a:endParaRPr lang="en-US" sz="1500" dirty="0"/>
          </a:p>
          <a:p>
            <a:pPr marL="0" indent="0" algn="l">
              <a:lnSpc>
                <a:spcPts val="1800"/>
              </a:lnSpc>
              <a:buNone/>
            </a:pPr>
            <a:r>
              <a:rPr lang="en-US" sz="1500" dirty="0">
                <a:solidFill>
                  <a:srgbClr val="67534F"/>
                </a:solidFill>
                <a:highlight>
                  <a:srgbClr val="F2F2E7"/>
                </a:highlight>
                <a:latin typeface="Consolas" pitchFamily="34" charset="0"/>
                <a:ea typeface="Consolas" pitchFamily="34" charset="-122"/>
                <a:cs typeface="Consolas" pitchFamily="34" charset="-120"/>
              </a:rPr>
              <a:t>   DATE_FORMAT(order_purchase_timestamp, '%Y-%m') AS order_month,</a:t>
            </a:r>
            <a:endParaRPr lang="en-US" sz="1500" dirty="0"/>
          </a:p>
          <a:p>
            <a:pPr marL="0" indent="0" algn="l">
              <a:lnSpc>
                <a:spcPts val="1800"/>
              </a:lnSpc>
              <a:buNone/>
            </a:pPr>
            <a:r>
              <a:rPr lang="en-US" sz="1500" dirty="0">
                <a:solidFill>
                  <a:srgbClr val="67534F"/>
                </a:solidFill>
                <a:highlight>
                  <a:srgbClr val="F2F2E7"/>
                </a:highlight>
                <a:latin typeface="Consolas" pitchFamily="34" charset="0"/>
                <a:ea typeface="Consolas" pitchFamily="34" charset="-122"/>
                <a:cs typeface="Consolas" pitchFamily="34" charset="-120"/>
              </a:rPr>
              <a:t>   COUNT(order_id) AS total_orders</a:t>
            </a:r>
            <a:endParaRPr lang="en-US" sz="1500" dirty="0"/>
          </a:p>
          <a:p>
            <a:pPr marL="0" indent="0" algn="l">
              <a:lnSpc>
                <a:spcPts val="1800"/>
              </a:lnSpc>
              <a:buNone/>
            </a:pPr>
            <a:r>
              <a:rPr lang="en-US" sz="1500" dirty="0">
                <a:solidFill>
                  <a:srgbClr val="67534F"/>
                </a:solidFill>
                <a:highlight>
                  <a:srgbClr val="F2F2E7"/>
                </a:highlight>
                <a:latin typeface="Consolas" pitchFamily="34" charset="0"/>
                <a:ea typeface="Consolas" pitchFamily="34" charset="-122"/>
                <a:cs typeface="Consolas" pitchFamily="34" charset="-120"/>
              </a:rPr>
              <a:t>FROM</a:t>
            </a:r>
            <a:endParaRPr lang="en-US" sz="1500" dirty="0"/>
          </a:p>
          <a:p>
            <a:pPr marL="0" indent="0" algn="l">
              <a:lnSpc>
                <a:spcPts val="1800"/>
              </a:lnSpc>
              <a:buNone/>
            </a:pPr>
            <a:r>
              <a:rPr lang="en-US" sz="1500" dirty="0">
                <a:solidFill>
                  <a:srgbClr val="67534F"/>
                </a:solidFill>
                <a:highlight>
                  <a:srgbClr val="F2F2E7"/>
                </a:highlight>
                <a:latin typeface="Consolas" pitchFamily="34" charset="0"/>
                <a:ea typeface="Consolas" pitchFamily="34" charset="-122"/>
                <a:cs typeface="Consolas" pitchFamily="34" charset="-120"/>
              </a:rPr>
              <a:t>   orders</a:t>
            </a:r>
            <a:endParaRPr lang="en-US" sz="1500" dirty="0"/>
          </a:p>
          <a:p>
            <a:pPr marL="0" indent="0" algn="l">
              <a:lnSpc>
                <a:spcPts val="1800"/>
              </a:lnSpc>
              <a:buNone/>
            </a:pPr>
            <a:r>
              <a:rPr lang="en-US" sz="1500" dirty="0">
                <a:solidFill>
                  <a:srgbClr val="67534F"/>
                </a:solidFill>
                <a:highlight>
                  <a:srgbClr val="F2F2E7"/>
                </a:highlight>
                <a:latin typeface="Consolas" pitchFamily="34" charset="0"/>
                <a:ea typeface="Consolas" pitchFamily="34" charset="-122"/>
                <a:cs typeface="Consolas" pitchFamily="34" charset="-120"/>
              </a:rPr>
              <a:t>WHERE</a:t>
            </a:r>
            <a:endParaRPr lang="en-US" sz="1500" dirty="0"/>
          </a:p>
          <a:p>
            <a:pPr marL="0" indent="0" algn="l">
              <a:lnSpc>
                <a:spcPts val="1800"/>
              </a:lnSpc>
              <a:buNone/>
            </a:pPr>
            <a:r>
              <a:rPr lang="en-US" sz="1500" dirty="0">
                <a:solidFill>
                  <a:srgbClr val="67534F"/>
                </a:solidFill>
                <a:highlight>
                  <a:srgbClr val="F2F2E7"/>
                </a:highlight>
                <a:latin typeface="Consolas" pitchFamily="34" charset="0"/>
                <a:ea typeface="Consolas" pitchFamily="34" charset="-122"/>
                <a:cs typeface="Consolas" pitchFamily="34" charset="-120"/>
              </a:rPr>
              <a:t>   YEAR(order_purchase_timestamp) = 2018</a:t>
            </a:r>
            <a:endParaRPr lang="en-US" sz="1500" dirty="0"/>
          </a:p>
          <a:p>
            <a:pPr marL="0" indent="0" algn="l">
              <a:lnSpc>
                <a:spcPts val="1800"/>
              </a:lnSpc>
              <a:buNone/>
            </a:pPr>
            <a:r>
              <a:rPr lang="en-US" sz="1500" dirty="0">
                <a:solidFill>
                  <a:srgbClr val="67534F"/>
                </a:solidFill>
                <a:highlight>
                  <a:srgbClr val="F2F2E7"/>
                </a:highlight>
                <a:latin typeface="Consolas" pitchFamily="34" charset="0"/>
                <a:ea typeface="Consolas" pitchFamily="34" charset="-122"/>
                <a:cs typeface="Consolas" pitchFamily="34" charset="-120"/>
              </a:rPr>
              <a:t>GROUP BY order_month</a:t>
            </a:r>
            <a:endParaRPr lang="en-US" sz="1500" dirty="0"/>
          </a:p>
          <a:p>
            <a:pPr marL="0" indent="0" algn="l">
              <a:lnSpc>
                <a:spcPts val="1800"/>
              </a:lnSpc>
              <a:buNone/>
            </a:pPr>
            <a:r>
              <a:rPr lang="en-US" sz="1500" dirty="0">
                <a:solidFill>
                  <a:srgbClr val="67534F"/>
                </a:solidFill>
                <a:highlight>
                  <a:srgbClr val="F2F2E7"/>
                </a:highlight>
                <a:latin typeface="Consolas" pitchFamily="34" charset="0"/>
                <a:ea typeface="Consolas" pitchFamily="34" charset="-122"/>
                <a:cs typeface="Consolas" pitchFamily="34" charset="-120"/>
              </a:rPr>
              <a:t>ORDER BY order_month;</a:t>
            </a:r>
            <a:endParaRPr lang="en-US" sz="1500" dirty="0"/>
          </a:p>
        </p:txBody>
      </p:sp>
      <p:pic>
        <p:nvPicPr>
          <p:cNvPr id="12" name="Image 1" descr="preencoded.png"/>
          <p:cNvPicPr>
            <a:picLocks noChangeAspect="1"/>
          </p:cNvPicPr>
          <p:nvPr/>
        </p:nvPicPr>
        <p:blipFill>
          <a:blip r:embed="rId4"/>
          <a:stretch>
            <a:fillRect/>
          </a:stretch>
        </p:blipFill>
        <p:spPr>
          <a:xfrm>
            <a:off x="7557968" y="4990981"/>
            <a:ext cx="5343287" cy="2311837"/>
          </a:xfrm>
          <a:prstGeom prst="rect">
            <a:avLst/>
          </a:prstGeom>
        </p:spPr>
      </p:pic>
      <p:pic>
        <p:nvPicPr>
          <p:cNvPr id="13" name="Picture 12">
            <a:extLst>
              <a:ext uri="{FF2B5EF4-FFF2-40B4-BE49-F238E27FC236}">
                <a16:creationId xmlns:a16="http://schemas.microsoft.com/office/drawing/2014/main" id="{3C07B970-7A29-94A0-CB87-2BD7B9FAB624}"/>
              </a:ext>
            </a:extLst>
          </p:cNvPr>
          <p:cNvPicPr>
            <a:picLocks noChangeAspect="1"/>
          </p:cNvPicPr>
          <p:nvPr/>
        </p:nvPicPr>
        <p:blipFill>
          <a:blip r:embed="rId5"/>
          <a:stretch>
            <a:fillRect/>
          </a:stretch>
        </p:blipFill>
        <p:spPr>
          <a:xfrm>
            <a:off x="11559274" y="7459913"/>
            <a:ext cx="3071126" cy="76968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947857"/>
            <a:ext cx="5938361" cy="432197"/>
          </a:xfrm>
          <a:prstGeom prst="rect">
            <a:avLst/>
          </a:prstGeom>
          <a:noFill/>
          <a:ln/>
        </p:spPr>
        <p:txBody>
          <a:bodyPr wrap="none" lIns="0" tIns="0" rIns="0" bIns="0" rtlCol="0" anchor="t"/>
          <a:lstStyle/>
          <a:p>
            <a:pPr marL="0" indent="0" algn="l">
              <a:lnSpc>
                <a:spcPts val="3400"/>
              </a:lnSpc>
              <a:buNone/>
            </a:pPr>
            <a:r>
              <a:rPr lang="en-US" sz="2450" dirty="0">
                <a:solidFill>
                  <a:srgbClr val="532418"/>
                </a:solidFill>
                <a:latin typeface="Libre Baskerville" panose="02000000000000000000" pitchFamily="2" charset="0"/>
                <a:ea typeface="Marcellus" pitchFamily="34" charset="-122"/>
                <a:cs typeface="Marcellus" pitchFamily="34" charset="-120"/>
              </a:rPr>
              <a:t>1. Number of Orders Per Month in 2018</a:t>
            </a:r>
            <a:endParaRPr lang="en-US" sz="2450" dirty="0"/>
          </a:p>
        </p:txBody>
      </p:sp>
      <p:sp>
        <p:nvSpPr>
          <p:cNvPr id="3" name="Text 1"/>
          <p:cNvSpPr/>
          <p:nvPr/>
        </p:nvSpPr>
        <p:spPr>
          <a:xfrm>
            <a:off x="793790" y="1789628"/>
            <a:ext cx="3325773" cy="432197"/>
          </a:xfrm>
          <a:prstGeom prst="rect">
            <a:avLst/>
          </a:prstGeom>
          <a:noFill/>
          <a:ln/>
        </p:spPr>
        <p:txBody>
          <a:bodyPr wrap="none" lIns="0" tIns="0" rIns="0" bIns="0" rtlCol="0" anchor="t"/>
          <a:lstStyle/>
          <a:p>
            <a:pPr marL="0" indent="0" algn="l">
              <a:lnSpc>
                <a:spcPts val="3400"/>
              </a:lnSpc>
              <a:buNone/>
            </a:pPr>
            <a:r>
              <a:rPr lang="en-US" sz="2600" dirty="0">
                <a:solidFill>
                  <a:srgbClr val="532418"/>
                </a:solidFill>
                <a:latin typeface="Libre Baskerville" panose="02000000000000000000" pitchFamily="2" charset="0"/>
                <a:ea typeface="Marcellus" pitchFamily="34" charset="-122"/>
                <a:cs typeface="Marcellus" pitchFamily="34" charset="-120"/>
              </a:rPr>
              <a:t>CODE : Python</a:t>
            </a:r>
            <a:endParaRPr lang="en-US" sz="2600" dirty="0"/>
          </a:p>
        </p:txBody>
      </p:sp>
      <p:sp>
        <p:nvSpPr>
          <p:cNvPr id="4" name="Shape 2"/>
          <p:cNvSpPr/>
          <p:nvPr/>
        </p:nvSpPr>
        <p:spPr>
          <a:xfrm>
            <a:off x="793790" y="2406134"/>
            <a:ext cx="5610582" cy="4691301"/>
          </a:xfrm>
          <a:prstGeom prst="roundRect">
            <a:avLst>
              <a:gd name="adj" fmla="val 1726"/>
            </a:avLst>
          </a:prstGeom>
          <a:solidFill>
            <a:srgbClr val="F2F2E7"/>
          </a:solidFill>
          <a:ln/>
        </p:spPr>
      </p:sp>
      <p:sp>
        <p:nvSpPr>
          <p:cNvPr id="5" name="Shape 3"/>
          <p:cNvSpPr/>
          <p:nvPr/>
        </p:nvSpPr>
        <p:spPr>
          <a:xfrm>
            <a:off x="784265" y="2406134"/>
            <a:ext cx="5629632" cy="4691301"/>
          </a:xfrm>
          <a:prstGeom prst="roundRect">
            <a:avLst>
              <a:gd name="adj" fmla="val 616"/>
            </a:avLst>
          </a:prstGeom>
          <a:solidFill>
            <a:srgbClr val="F2F2E7"/>
          </a:solidFill>
          <a:ln/>
        </p:spPr>
      </p:sp>
      <p:sp>
        <p:nvSpPr>
          <p:cNvPr id="6" name="Text 4"/>
          <p:cNvSpPr/>
          <p:nvPr/>
        </p:nvSpPr>
        <p:spPr>
          <a:xfrm>
            <a:off x="977027" y="2550676"/>
            <a:ext cx="5244108" cy="4402217"/>
          </a:xfrm>
          <a:prstGeom prst="rect">
            <a:avLst/>
          </a:prstGeom>
          <a:noFill/>
          <a:ln/>
        </p:spPr>
        <p:txBody>
          <a:bodyPr wrap="square" lIns="0" tIns="0" rIns="0" bIns="0" rtlCol="0" anchor="t"/>
          <a:lstStyle/>
          <a:p>
            <a:pPr marL="0" indent="0" algn="l">
              <a:lnSpc>
                <a:spcPts val="1800"/>
              </a:lnSpc>
              <a:buNone/>
            </a:pPr>
            <a:r>
              <a:rPr lang="en-US" sz="1500" dirty="0">
                <a:solidFill>
                  <a:srgbClr val="67534F"/>
                </a:solidFill>
                <a:highlight>
                  <a:srgbClr val="F2F2E7"/>
                </a:highlight>
                <a:latin typeface="Consolas" pitchFamily="34" charset="0"/>
                <a:ea typeface="Consolas" pitchFamily="34" charset="-122"/>
                <a:cs typeface="Consolas" pitchFamily="34" charset="-120"/>
              </a:rPr>
              <a:t>orders['order_purchase_timestamp'] = pd.to_datetime(orders['order_purchase_timestamp'])
orders_2018 = orders[orders['order_purchase_timestamp'].dt.year == 2018]
monthly_orders = orders_2018.groupby(
    orders_2018['order_purchase_timestamp'].dt.month
).size()
plt.figure(figsize=(10,5))
monthly_orders.plot(kind='line', marker='o')
plt.title('Orders per Month in 2018')
plt.xlabel('Month')
plt.ylabel('Number of Orders')
plt.grid(True)
plt.show()
</a:t>
            </a:r>
            <a:endParaRPr lang="en-US" sz="1500" dirty="0"/>
          </a:p>
        </p:txBody>
      </p:sp>
      <p:pic>
        <p:nvPicPr>
          <p:cNvPr id="7" name="Image 0" descr="preencoded.png"/>
          <p:cNvPicPr>
            <a:picLocks noChangeAspect="1"/>
          </p:cNvPicPr>
          <p:nvPr/>
        </p:nvPicPr>
        <p:blipFill>
          <a:blip r:embed="rId3"/>
          <a:stretch>
            <a:fillRect/>
          </a:stretch>
        </p:blipFill>
        <p:spPr>
          <a:xfrm>
            <a:off x="7404378" y="2832378"/>
            <a:ext cx="5917525" cy="2863572"/>
          </a:xfrm>
          <a:prstGeom prst="rect">
            <a:avLst/>
          </a:prstGeom>
        </p:spPr>
      </p:pic>
      <p:sp>
        <p:nvSpPr>
          <p:cNvPr id="8" name="Text 5"/>
          <p:cNvSpPr/>
          <p:nvPr/>
        </p:nvSpPr>
        <p:spPr>
          <a:xfrm>
            <a:off x="6882289" y="5880259"/>
            <a:ext cx="6961823" cy="231696"/>
          </a:xfrm>
          <a:prstGeom prst="rect">
            <a:avLst/>
          </a:prstGeom>
          <a:noFill/>
          <a:ln/>
        </p:spPr>
        <p:txBody>
          <a:bodyPr wrap="none" lIns="0" tIns="0" rIns="0" bIns="0" rtlCol="0" anchor="t"/>
          <a:lstStyle/>
          <a:p>
            <a:pPr marL="0" indent="0" algn="l">
              <a:lnSpc>
                <a:spcPts val="1800"/>
              </a:lnSpc>
              <a:buNone/>
            </a:pPr>
            <a:endParaRPr lang="en-US" sz="1500" dirty="0"/>
          </a:p>
        </p:txBody>
      </p:sp>
      <p:pic>
        <p:nvPicPr>
          <p:cNvPr id="9" name="Picture 8">
            <a:extLst>
              <a:ext uri="{FF2B5EF4-FFF2-40B4-BE49-F238E27FC236}">
                <a16:creationId xmlns:a16="http://schemas.microsoft.com/office/drawing/2014/main" id="{86D4B10B-A2CD-2556-452D-515A162C6484}"/>
              </a:ext>
            </a:extLst>
          </p:cNvPr>
          <p:cNvPicPr>
            <a:picLocks noChangeAspect="1"/>
          </p:cNvPicPr>
          <p:nvPr/>
        </p:nvPicPr>
        <p:blipFill>
          <a:blip r:embed="rId4"/>
          <a:stretch>
            <a:fillRect/>
          </a:stretch>
        </p:blipFill>
        <p:spPr>
          <a:xfrm>
            <a:off x="11559274" y="7459913"/>
            <a:ext cx="3071126" cy="76968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623768"/>
            <a:ext cx="7897535" cy="381476"/>
          </a:xfrm>
          <a:prstGeom prst="rect">
            <a:avLst/>
          </a:prstGeom>
          <a:noFill/>
          <a:ln/>
        </p:spPr>
        <p:txBody>
          <a:bodyPr wrap="none" lIns="0" tIns="0" rIns="0" bIns="0" rtlCol="0" anchor="t"/>
          <a:lstStyle/>
          <a:p>
            <a:pPr marL="0" indent="0" algn="l">
              <a:lnSpc>
                <a:spcPts val="3000"/>
              </a:lnSpc>
              <a:buNone/>
            </a:pPr>
            <a:r>
              <a:rPr lang="en-US" sz="2300" dirty="0">
                <a:solidFill>
                  <a:srgbClr val="532418"/>
                </a:solidFill>
                <a:latin typeface="Libre Baskerville" panose="02000000000000000000" pitchFamily="2" charset="0"/>
                <a:ea typeface="Marcellus" pitchFamily="34" charset="-122"/>
                <a:cs typeface="Marcellus" pitchFamily="34" charset="-120"/>
              </a:rPr>
              <a:t>2. Average Number of Products per Order by Customer City</a:t>
            </a:r>
            <a:endParaRPr lang="en-US" sz="2300" dirty="0"/>
          </a:p>
        </p:txBody>
      </p:sp>
      <p:sp>
        <p:nvSpPr>
          <p:cNvPr id="3" name="Text 1"/>
          <p:cNvSpPr/>
          <p:nvPr/>
        </p:nvSpPr>
        <p:spPr>
          <a:xfrm>
            <a:off x="793790" y="1324094"/>
            <a:ext cx="2934533" cy="381476"/>
          </a:xfrm>
          <a:prstGeom prst="rect">
            <a:avLst/>
          </a:prstGeom>
          <a:noFill/>
          <a:ln/>
        </p:spPr>
        <p:txBody>
          <a:bodyPr wrap="none" lIns="0" tIns="0" rIns="0" bIns="0" rtlCol="0" anchor="t"/>
          <a:lstStyle/>
          <a:p>
            <a:pPr marL="0" indent="0" algn="l">
              <a:lnSpc>
                <a:spcPts val="3000"/>
              </a:lnSpc>
              <a:buNone/>
            </a:pPr>
            <a:r>
              <a:rPr lang="en-US" sz="2300" dirty="0">
                <a:solidFill>
                  <a:srgbClr val="532418"/>
                </a:solidFill>
                <a:latin typeface="Libre Baskerville" panose="02000000000000000000" pitchFamily="2" charset="0"/>
                <a:ea typeface="Marcellus" pitchFamily="34" charset="-122"/>
                <a:cs typeface="Marcellus" pitchFamily="34" charset="-120"/>
              </a:rPr>
              <a:t>CODE : Python</a:t>
            </a:r>
            <a:endParaRPr lang="en-US" sz="2300" dirty="0"/>
          </a:p>
        </p:txBody>
      </p:sp>
      <p:sp>
        <p:nvSpPr>
          <p:cNvPr id="4" name="Shape 2"/>
          <p:cNvSpPr/>
          <p:nvPr/>
        </p:nvSpPr>
        <p:spPr>
          <a:xfrm>
            <a:off x="793790" y="1849041"/>
            <a:ext cx="6313884" cy="3350657"/>
          </a:xfrm>
          <a:prstGeom prst="roundRect">
            <a:avLst>
              <a:gd name="adj" fmla="val 2132"/>
            </a:avLst>
          </a:prstGeom>
          <a:solidFill>
            <a:srgbClr val="F2F2E7"/>
          </a:solidFill>
          <a:ln/>
        </p:spPr>
      </p:sp>
      <p:sp>
        <p:nvSpPr>
          <p:cNvPr id="5" name="Shape 3"/>
          <p:cNvSpPr/>
          <p:nvPr/>
        </p:nvSpPr>
        <p:spPr>
          <a:xfrm>
            <a:off x="785336" y="1849041"/>
            <a:ext cx="6330791" cy="3350657"/>
          </a:xfrm>
          <a:prstGeom prst="roundRect">
            <a:avLst>
              <a:gd name="adj" fmla="val 762"/>
            </a:avLst>
          </a:prstGeom>
          <a:solidFill>
            <a:srgbClr val="F2F2E7"/>
          </a:solidFill>
          <a:ln/>
        </p:spPr>
      </p:sp>
      <p:sp>
        <p:nvSpPr>
          <p:cNvPr id="6" name="Text 4"/>
          <p:cNvSpPr/>
          <p:nvPr/>
        </p:nvSpPr>
        <p:spPr>
          <a:xfrm>
            <a:off x="955358" y="1976557"/>
            <a:ext cx="5990749" cy="3095625"/>
          </a:xfrm>
          <a:prstGeom prst="rect">
            <a:avLst/>
          </a:prstGeom>
          <a:noFill/>
          <a:ln/>
        </p:spPr>
        <p:txBody>
          <a:bodyPr wrap="square" lIns="0" tIns="0" rIns="0" bIns="0" rtlCol="0" anchor="t"/>
          <a:lstStyle/>
          <a:p>
            <a:pPr marL="0" indent="0" algn="l">
              <a:lnSpc>
                <a:spcPts val="1500"/>
              </a:lnSpc>
              <a:buNone/>
            </a:pPr>
            <a:r>
              <a:rPr lang="en-US" sz="1300" dirty="0">
                <a:solidFill>
                  <a:srgbClr val="67534F"/>
                </a:solidFill>
                <a:highlight>
                  <a:srgbClr val="F2F2E7"/>
                </a:highlight>
                <a:latin typeface="Consolas" pitchFamily="34" charset="0"/>
                <a:ea typeface="Consolas" pitchFamily="34" charset="-122"/>
                <a:cs typeface="Consolas" pitchFamily="34" charset="-120"/>
              </a:rPr>
              <a:t># Count products per orderorder_counts = (</a:t>
            </a:r>
            <a:endParaRPr lang="en-US" sz="1300" dirty="0"/>
          </a:p>
          <a:p>
            <a:pPr marL="0" indent="0" algn="l">
              <a:lnSpc>
                <a:spcPts val="1500"/>
              </a:lnSpc>
              <a:buNone/>
            </a:pPr>
            <a:r>
              <a:rPr lang="en-US" sz="1300" dirty="0">
                <a:solidFill>
                  <a:srgbClr val="67534F"/>
                </a:solidFill>
                <a:highlight>
                  <a:srgbClr val="F2F2E7"/>
                </a:highlight>
                <a:latin typeface="Consolas" pitchFamily="34" charset="0"/>
                <a:ea typeface="Consolas" pitchFamily="34" charset="-122"/>
                <a:cs typeface="Consolas" pitchFamily="34" charset="-120"/>
              </a:rPr>
              <a:t>   order_items</a:t>
            </a:r>
            <a:endParaRPr lang="en-US" sz="1300" dirty="0"/>
          </a:p>
          <a:p>
            <a:pPr marL="0" indent="0" algn="l">
              <a:lnSpc>
                <a:spcPts val="1500"/>
              </a:lnSpc>
              <a:buNone/>
            </a:pPr>
            <a:r>
              <a:rPr lang="en-US" sz="1300" dirty="0">
                <a:solidFill>
                  <a:srgbClr val="67534F"/>
                </a:solidFill>
                <a:highlight>
                  <a:srgbClr val="F2F2E7"/>
                </a:highlight>
                <a:latin typeface="Consolas" pitchFamily="34" charset="0"/>
                <a:ea typeface="Consolas" pitchFamily="34" charset="-122"/>
                <a:cs typeface="Consolas" pitchFamily="34" charset="-120"/>
              </a:rPr>
              <a:t>   .groupby('order_id')['product_id']</a:t>
            </a:r>
            <a:endParaRPr lang="en-US" sz="1300" dirty="0"/>
          </a:p>
          <a:p>
            <a:pPr marL="0" indent="0" algn="l">
              <a:lnSpc>
                <a:spcPts val="1500"/>
              </a:lnSpc>
              <a:buNone/>
            </a:pPr>
            <a:r>
              <a:rPr lang="en-US" sz="1300" dirty="0">
                <a:solidFill>
                  <a:srgbClr val="67534F"/>
                </a:solidFill>
                <a:highlight>
                  <a:srgbClr val="F2F2E7"/>
                </a:highlight>
                <a:latin typeface="Consolas" pitchFamily="34" charset="0"/>
                <a:ea typeface="Consolas" pitchFamily="34" charset="-122"/>
                <a:cs typeface="Consolas" pitchFamily="34" charset="-120"/>
              </a:rPr>
              <a:t>   .count()</a:t>
            </a:r>
            <a:endParaRPr lang="en-US" sz="1300" dirty="0"/>
          </a:p>
          <a:p>
            <a:pPr marL="0" indent="0" algn="l">
              <a:lnSpc>
                <a:spcPts val="1500"/>
              </a:lnSpc>
              <a:buNone/>
            </a:pPr>
            <a:r>
              <a:rPr lang="en-US" sz="1300" dirty="0">
                <a:solidFill>
                  <a:srgbClr val="67534F"/>
                </a:solidFill>
                <a:highlight>
                  <a:srgbClr val="F2F2E7"/>
                </a:highlight>
                <a:latin typeface="Consolas" pitchFamily="34" charset="0"/>
                <a:ea typeface="Consolas" pitchFamily="34" charset="-122"/>
                <a:cs typeface="Consolas" pitchFamily="34" charset="-120"/>
              </a:rPr>
              <a:t>   .reset_index(name='product_count'))</a:t>
            </a:r>
            <a:endParaRPr lang="en-US" sz="1300" dirty="0"/>
          </a:p>
          <a:p>
            <a:pPr marL="0" indent="0" algn="l">
              <a:lnSpc>
                <a:spcPts val="1500"/>
              </a:lnSpc>
              <a:buNone/>
            </a:pPr>
            <a:r>
              <a:rPr lang="en-US" sz="1300" dirty="0">
                <a:solidFill>
                  <a:srgbClr val="67534F"/>
                </a:solidFill>
                <a:highlight>
                  <a:srgbClr val="F2F2E7"/>
                </a:highlight>
                <a:latin typeface="Consolas" pitchFamily="34" charset="0"/>
                <a:ea typeface="Consolas" pitchFamily="34" charset="-122"/>
                <a:cs typeface="Consolas" pitchFamily="34" charset="-120"/>
              </a:rPr>
              <a:t># Merge with ordersmerged = order_counts.merge(orders, on='order_id', how='left')</a:t>
            </a:r>
            <a:endParaRPr lang="en-US" sz="1300" dirty="0"/>
          </a:p>
          <a:p>
            <a:pPr marL="0" indent="0" algn="l">
              <a:lnSpc>
                <a:spcPts val="1500"/>
              </a:lnSpc>
              <a:buNone/>
            </a:pPr>
            <a:r>
              <a:rPr lang="en-US" sz="1300" dirty="0">
                <a:solidFill>
                  <a:srgbClr val="67534F"/>
                </a:solidFill>
                <a:highlight>
                  <a:srgbClr val="F2F2E7"/>
                </a:highlight>
                <a:latin typeface="Consolas" pitchFamily="34" charset="0"/>
                <a:ea typeface="Consolas" pitchFamily="34" charset="-122"/>
                <a:cs typeface="Consolas" pitchFamily="34" charset="-120"/>
              </a:rPr>
              <a:t># Merge with customersmerged = merged.merge(customers, on='customer_id', how='left')</a:t>
            </a:r>
            <a:endParaRPr lang="en-US" sz="1300" dirty="0"/>
          </a:p>
          <a:p>
            <a:pPr marL="0" indent="0" algn="l">
              <a:lnSpc>
                <a:spcPts val="1500"/>
              </a:lnSpc>
              <a:buNone/>
            </a:pPr>
            <a:r>
              <a:rPr lang="en-US" sz="1300" dirty="0">
                <a:solidFill>
                  <a:srgbClr val="67534F"/>
                </a:solidFill>
                <a:highlight>
                  <a:srgbClr val="F2F2E7"/>
                </a:highlight>
                <a:latin typeface="Consolas" pitchFamily="34" charset="0"/>
                <a:ea typeface="Consolas" pitchFamily="34" charset="-122"/>
                <a:cs typeface="Consolas" pitchFamily="34" charset="-120"/>
              </a:rPr>
              <a:t># Final resultavg_products_city = (</a:t>
            </a:r>
            <a:endParaRPr lang="en-US" sz="1300" dirty="0"/>
          </a:p>
          <a:p>
            <a:pPr marL="0" indent="0" algn="l">
              <a:lnSpc>
                <a:spcPts val="1500"/>
              </a:lnSpc>
              <a:buNone/>
            </a:pPr>
            <a:r>
              <a:rPr lang="en-US" sz="1300" dirty="0">
                <a:solidFill>
                  <a:srgbClr val="67534F"/>
                </a:solidFill>
                <a:highlight>
                  <a:srgbClr val="F2F2E7"/>
                </a:highlight>
                <a:latin typeface="Consolas" pitchFamily="34" charset="0"/>
                <a:ea typeface="Consolas" pitchFamily="34" charset="-122"/>
                <a:cs typeface="Consolas" pitchFamily="34" charset="-120"/>
              </a:rPr>
              <a:t>   merged</a:t>
            </a:r>
            <a:endParaRPr lang="en-US" sz="1300" dirty="0"/>
          </a:p>
          <a:p>
            <a:pPr marL="0" indent="0" algn="l">
              <a:lnSpc>
                <a:spcPts val="1500"/>
              </a:lnSpc>
              <a:buNone/>
            </a:pPr>
            <a:r>
              <a:rPr lang="en-US" sz="1300" dirty="0">
                <a:solidFill>
                  <a:srgbClr val="67534F"/>
                </a:solidFill>
                <a:highlight>
                  <a:srgbClr val="F2F2E7"/>
                </a:highlight>
                <a:latin typeface="Consolas" pitchFamily="34" charset="0"/>
                <a:ea typeface="Consolas" pitchFamily="34" charset="-122"/>
                <a:cs typeface="Consolas" pitchFamily="34" charset="-120"/>
              </a:rPr>
              <a:t>   .groupby('customer_city')['product_count']</a:t>
            </a:r>
            <a:endParaRPr lang="en-US" sz="1300" dirty="0"/>
          </a:p>
          <a:p>
            <a:pPr marL="0" indent="0" algn="l">
              <a:lnSpc>
                <a:spcPts val="1500"/>
              </a:lnSpc>
              <a:buNone/>
            </a:pPr>
            <a:r>
              <a:rPr lang="en-US" sz="1300" dirty="0">
                <a:solidFill>
                  <a:srgbClr val="67534F"/>
                </a:solidFill>
                <a:highlight>
                  <a:srgbClr val="F2F2E7"/>
                </a:highlight>
                <a:latin typeface="Consolas" pitchFamily="34" charset="0"/>
                <a:ea typeface="Consolas" pitchFamily="34" charset="-122"/>
                <a:cs typeface="Consolas" pitchFamily="34" charset="-120"/>
              </a:rPr>
              <a:t>   .mean()</a:t>
            </a:r>
            <a:endParaRPr lang="en-US" sz="1300" dirty="0"/>
          </a:p>
          <a:p>
            <a:pPr marL="0" indent="0" algn="l">
              <a:lnSpc>
                <a:spcPts val="1500"/>
              </a:lnSpc>
              <a:buNone/>
            </a:pPr>
            <a:r>
              <a:rPr lang="en-US" sz="1300" dirty="0">
                <a:solidFill>
                  <a:srgbClr val="67534F"/>
                </a:solidFill>
                <a:highlight>
                  <a:srgbClr val="F2F2E7"/>
                </a:highlight>
                <a:latin typeface="Consolas" pitchFamily="34" charset="0"/>
                <a:ea typeface="Consolas" pitchFamily="34" charset="-122"/>
                <a:cs typeface="Consolas" pitchFamily="34" charset="-120"/>
              </a:rPr>
              <a:t>   .sort_values(ascending=False))</a:t>
            </a:r>
            <a:endParaRPr lang="en-US" sz="1300" dirty="0"/>
          </a:p>
          <a:p>
            <a:pPr marL="0" indent="0" algn="l">
              <a:lnSpc>
                <a:spcPts val="1500"/>
              </a:lnSpc>
              <a:buNone/>
            </a:pPr>
            <a:r>
              <a:rPr lang="en-US" sz="1300" dirty="0">
                <a:solidFill>
                  <a:srgbClr val="67534F"/>
                </a:solidFill>
                <a:highlight>
                  <a:srgbClr val="F2F2E7"/>
                </a:highlight>
                <a:latin typeface="Consolas" pitchFamily="34" charset="0"/>
                <a:ea typeface="Consolas" pitchFamily="34" charset="-122"/>
                <a:cs typeface="Consolas" pitchFamily="34" charset="-120"/>
              </a:rPr>
              <a:t>avg_products_city</a:t>
            </a:r>
            <a:endParaRPr lang="en-US" sz="1300" dirty="0"/>
          </a:p>
          <a:p>
            <a:pPr marL="0" indent="0" algn="l">
              <a:lnSpc>
                <a:spcPts val="1500"/>
              </a:lnSpc>
              <a:buNone/>
            </a:pPr>
            <a:r>
              <a:rPr lang="en-US" sz="1300" dirty="0">
                <a:solidFill>
                  <a:srgbClr val="67534F"/>
                </a:solidFill>
                <a:highlight>
                  <a:srgbClr val="F2F2E7"/>
                </a:highlight>
                <a:latin typeface="Consolas" pitchFamily="34" charset="0"/>
                <a:ea typeface="Consolas" pitchFamily="34" charset="-122"/>
                <a:cs typeface="Consolas" pitchFamily="34" charset="-120"/>
              </a:rPr>
              <a:t>        </a:t>
            </a:r>
            <a:endParaRPr lang="en-US" sz="1300" dirty="0"/>
          </a:p>
        </p:txBody>
      </p:sp>
      <p:pic>
        <p:nvPicPr>
          <p:cNvPr id="7" name="Image 0" descr="preencoded.png"/>
          <p:cNvPicPr>
            <a:picLocks noChangeAspect="1"/>
          </p:cNvPicPr>
          <p:nvPr/>
        </p:nvPicPr>
        <p:blipFill>
          <a:blip r:embed="rId3"/>
          <a:stretch>
            <a:fillRect/>
          </a:stretch>
        </p:blipFill>
        <p:spPr>
          <a:xfrm>
            <a:off x="793790" y="5343168"/>
            <a:ext cx="4540091" cy="2121098"/>
          </a:xfrm>
          <a:prstGeom prst="rect">
            <a:avLst/>
          </a:prstGeom>
        </p:spPr>
      </p:pic>
      <p:sp>
        <p:nvSpPr>
          <p:cNvPr id="8" name="Text 5"/>
          <p:cNvSpPr/>
          <p:nvPr/>
        </p:nvSpPr>
        <p:spPr>
          <a:xfrm>
            <a:off x="7530346" y="1324094"/>
            <a:ext cx="2934533" cy="381476"/>
          </a:xfrm>
          <a:prstGeom prst="rect">
            <a:avLst/>
          </a:prstGeom>
          <a:noFill/>
          <a:ln/>
        </p:spPr>
        <p:txBody>
          <a:bodyPr wrap="none" lIns="0" tIns="0" rIns="0" bIns="0" rtlCol="0" anchor="t"/>
          <a:lstStyle/>
          <a:p>
            <a:pPr marL="0" indent="0" algn="l">
              <a:lnSpc>
                <a:spcPts val="3000"/>
              </a:lnSpc>
              <a:buNone/>
            </a:pPr>
            <a:r>
              <a:rPr lang="en-US" sz="2300" dirty="0">
                <a:solidFill>
                  <a:srgbClr val="532418"/>
                </a:solidFill>
                <a:latin typeface="Libre Baskerville" panose="02000000000000000000" pitchFamily="2" charset="0"/>
                <a:ea typeface="Marcellus" pitchFamily="34" charset="-122"/>
                <a:cs typeface="Marcellus" pitchFamily="34" charset="-120"/>
              </a:rPr>
              <a:t>CODE : SQL</a:t>
            </a:r>
            <a:endParaRPr lang="en-US" sz="2300" dirty="0"/>
          </a:p>
        </p:txBody>
      </p:sp>
      <p:sp>
        <p:nvSpPr>
          <p:cNvPr id="9" name="Shape 6"/>
          <p:cNvSpPr/>
          <p:nvPr/>
        </p:nvSpPr>
        <p:spPr>
          <a:xfrm>
            <a:off x="7530346" y="1849041"/>
            <a:ext cx="6313884" cy="3157180"/>
          </a:xfrm>
          <a:prstGeom prst="roundRect">
            <a:avLst>
              <a:gd name="adj" fmla="val 2263"/>
            </a:avLst>
          </a:prstGeom>
          <a:solidFill>
            <a:srgbClr val="F2F2E7"/>
          </a:solidFill>
          <a:ln/>
        </p:spPr>
      </p:sp>
      <p:sp>
        <p:nvSpPr>
          <p:cNvPr id="10" name="Shape 7"/>
          <p:cNvSpPr/>
          <p:nvPr/>
        </p:nvSpPr>
        <p:spPr>
          <a:xfrm>
            <a:off x="7521893" y="1849041"/>
            <a:ext cx="6330791" cy="3157180"/>
          </a:xfrm>
          <a:prstGeom prst="roundRect">
            <a:avLst>
              <a:gd name="adj" fmla="val 808"/>
            </a:avLst>
          </a:prstGeom>
          <a:solidFill>
            <a:srgbClr val="F2F2E7"/>
          </a:solidFill>
          <a:ln/>
        </p:spPr>
      </p:sp>
      <p:sp>
        <p:nvSpPr>
          <p:cNvPr id="11" name="Text 8"/>
          <p:cNvSpPr/>
          <p:nvPr/>
        </p:nvSpPr>
        <p:spPr>
          <a:xfrm>
            <a:off x="7691914" y="1976557"/>
            <a:ext cx="5990749" cy="2902148"/>
          </a:xfrm>
          <a:prstGeom prst="rect">
            <a:avLst/>
          </a:prstGeom>
          <a:noFill/>
          <a:ln/>
        </p:spPr>
        <p:txBody>
          <a:bodyPr wrap="square" lIns="0" tIns="0" rIns="0" bIns="0" rtlCol="0" anchor="t"/>
          <a:lstStyle/>
          <a:p>
            <a:pPr marL="0" indent="0" algn="l">
              <a:lnSpc>
                <a:spcPts val="1500"/>
              </a:lnSpc>
              <a:buNone/>
            </a:pPr>
            <a:r>
              <a:rPr lang="en-US" sz="1300" dirty="0">
                <a:solidFill>
                  <a:srgbClr val="67534F"/>
                </a:solidFill>
                <a:highlight>
                  <a:srgbClr val="F2F2E7"/>
                </a:highlight>
                <a:latin typeface="Consolas" pitchFamily="34" charset="0"/>
                <a:ea typeface="Consolas" pitchFamily="34" charset="-122"/>
                <a:cs typeface="Consolas" pitchFamily="34" charset="-120"/>
              </a:rPr>
              <a:t>SELECT    c.customer_city,
AVG(order_product_count) AS avg_products
FROM    (SELECT        order_id, COUNT(product_id) AS order_product_count
   FROM        order_items
   GROUP BY order_id) oi
       JOIN    orders o ON oi.order_id = o.order_id
       JOIN    customers c ON o.customer_id = c.customer_id
GROUP BY c.customer_city;
</a:t>
            </a:r>
            <a:endParaRPr lang="en-US" sz="1300" dirty="0"/>
          </a:p>
        </p:txBody>
      </p:sp>
      <p:pic>
        <p:nvPicPr>
          <p:cNvPr id="12" name="Image 1" descr="preencoded.png"/>
          <p:cNvPicPr>
            <a:picLocks noChangeAspect="1"/>
          </p:cNvPicPr>
          <p:nvPr/>
        </p:nvPicPr>
        <p:blipFill>
          <a:blip r:embed="rId4"/>
          <a:stretch>
            <a:fillRect/>
          </a:stretch>
        </p:blipFill>
        <p:spPr>
          <a:xfrm>
            <a:off x="7530346" y="5149691"/>
            <a:ext cx="4735354" cy="1631633"/>
          </a:xfrm>
          <a:prstGeom prst="rect">
            <a:avLst/>
          </a:prstGeom>
        </p:spPr>
      </p:pic>
      <p:pic>
        <p:nvPicPr>
          <p:cNvPr id="13" name="Picture 12">
            <a:extLst>
              <a:ext uri="{FF2B5EF4-FFF2-40B4-BE49-F238E27FC236}">
                <a16:creationId xmlns:a16="http://schemas.microsoft.com/office/drawing/2014/main" id="{547219AF-F570-302A-0965-393B0B2D95C3}"/>
              </a:ext>
            </a:extLst>
          </p:cNvPr>
          <p:cNvPicPr>
            <a:picLocks noChangeAspect="1"/>
          </p:cNvPicPr>
          <p:nvPr/>
        </p:nvPicPr>
        <p:blipFill>
          <a:blip r:embed="rId5"/>
          <a:stretch>
            <a:fillRect/>
          </a:stretch>
        </p:blipFill>
        <p:spPr>
          <a:xfrm>
            <a:off x="11559274" y="7459913"/>
            <a:ext cx="3071126" cy="76968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3790" y="735568"/>
            <a:ext cx="7332464" cy="406837"/>
          </a:xfrm>
          <a:prstGeom prst="rect">
            <a:avLst/>
          </a:prstGeom>
          <a:noFill/>
          <a:ln/>
        </p:spPr>
        <p:txBody>
          <a:bodyPr wrap="none" lIns="0" tIns="0" rIns="0" bIns="0" rtlCol="0" anchor="t"/>
          <a:lstStyle/>
          <a:p>
            <a:pPr marL="0" indent="0" algn="l">
              <a:lnSpc>
                <a:spcPts val="3200"/>
              </a:lnSpc>
              <a:buNone/>
            </a:pPr>
            <a:r>
              <a:rPr lang="en-US" sz="2450" dirty="0">
                <a:solidFill>
                  <a:srgbClr val="532418"/>
                </a:solidFill>
                <a:latin typeface="Libre Baskerville" panose="02000000000000000000" pitchFamily="2" charset="0"/>
                <a:ea typeface="Marcellus" pitchFamily="34" charset="-122"/>
                <a:cs typeface="Marcellus" pitchFamily="34" charset="-120"/>
              </a:rPr>
              <a:t>3. Percentage of Total Revenue by Product Category</a:t>
            </a:r>
            <a:endParaRPr lang="en-US" sz="2450" dirty="0"/>
          </a:p>
        </p:txBody>
      </p:sp>
      <p:sp>
        <p:nvSpPr>
          <p:cNvPr id="3" name="Text 1"/>
          <p:cNvSpPr/>
          <p:nvPr/>
        </p:nvSpPr>
        <p:spPr>
          <a:xfrm>
            <a:off x="793790" y="1505188"/>
            <a:ext cx="3130153" cy="406837"/>
          </a:xfrm>
          <a:prstGeom prst="rect">
            <a:avLst/>
          </a:prstGeom>
          <a:noFill/>
          <a:ln/>
        </p:spPr>
        <p:txBody>
          <a:bodyPr wrap="none" lIns="0" tIns="0" rIns="0" bIns="0" rtlCol="0" anchor="t"/>
          <a:lstStyle/>
          <a:p>
            <a:pPr marL="0" indent="0" algn="l">
              <a:lnSpc>
                <a:spcPts val="3200"/>
              </a:lnSpc>
              <a:buNone/>
            </a:pPr>
            <a:r>
              <a:rPr lang="en-US" sz="2450" dirty="0">
                <a:solidFill>
                  <a:srgbClr val="532418"/>
                </a:solidFill>
                <a:latin typeface="Libre Baskerville" panose="02000000000000000000" pitchFamily="2" charset="0"/>
                <a:ea typeface="Marcellus" pitchFamily="34" charset="-122"/>
                <a:cs typeface="Marcellus" pitchFamily="34" charset="-120"/>
              </a:rPr>
              <a:t>CODE : Python</a:t>
            </a:r>
            <a:endParaRPr lang="en-US" sz="2450" dirty="0"/>
          </a:p>
        </p:txBody>
      </p:sp>
      <p:sp>
        <p:nvSpPr>
          <p:cNvPr id="4" name="Shape 2"/>
          <p:cNvSpPr/>
          <p:nvPr/>
        </p:nvSpPr>
        <p:spPr>
          <a:xfrm>
            <a:off x="793790" y="2075259"/>
            <a:ext cx="6300073" cy="2607350"/>
          </a:xfrm>
          <a:prstGeom prst="roundRect">
            <a:avLst>
              <a:gd name="adj" fmla="val 2923"/>
            </a:avLst>
          </a:prstGeom>
          <a:solidFill>
            <a:srgbClr val="F2F2E7"/>
          </a:solidFill>
          <a:ln/>
        </p:spPr>
      </p:sp>
      <p:sp>
        <p:nvSpPr>
          <p:cNvPr id="5" name="Shape 3"/>
          <p:cNvSpPr/>
          <p:nvPr/>
        </p:nvSpPr>
        <p:spPr>
          <a:xfrm>
            <a:off x="784741" y="2075259"/>
            <a:ext cx="6318171" cy="2607350"/>
          </a:xfrm>
          <a:prstGeom prst="roundRect">
            <a:avLst>
              <a:gd name="adj" fmla="val 1044"/>
            </a:avLst>
          </a:prstGeom>
          <a:solidFill>
            <a:srgbClr val="F2F2E7"/>
          </a:solidFill>
          <a:ln/>
        </p:spPr>
      </p:sp>
      <p:sp>
        <p:nvSpPr>
          <p:cNvPr id="6" name="Text 4"/>
          <p:cNvSpPr/>
          <p:nvPr/>
        </p:nvSpPr>
        <p:spPr>
          <a:xfrm>
            <a:off x="966192" y="2211348"/>
            <a:ext cx="5955268" cy="2335173"/>
          </a:xfrm>
          <a:prstGeom prst="rect">
            <a:avLst/>
          </a:prstGeom>
          <a:noFill/>
          <a:ln/>
        </p:spPr>
        <p:txBody>
          <a:bodyPr wrap="square" lIns="0" tIns="0" rIns="0" bIns="0" rtlCol="0" anchor="t"/>
          <a:lstStyle/>
          <a:p>
            <a:pPr marL="0" indent="0" algn="l">
              <a:lnSpc>
                <a:spcPts val="1650"/>
              </a:lnSpc>
              <a:buNone/>
            </a:pPr>
            <a:r>
              <a:rPr lang="en-US" sz="1400" dirty="0">
                <a:solidFill>
                  <a:srgbClr val="67534F"/>
                </a:solidFill>
                <a:highlight>
                  <a:srgbClr val="F2F2E7"/>
                </a:highlight>
                <a:latin typeface="Consolas" pitchFamily="34" charset="0"/>
                <a:ea typeface="Consolas" pitchFamily="34" charset="-122"/>
                <a:cs typeface="Consolas" pitchFamily="34" charset="-120"/>
              </a:rPr>
              <a:t>merged = order_items.merge(products,</a:t>
            </a:r>
            <a:endParaRPr lang="en-US" sz="1400" dirty="0"/>
          </a:p>
          <a:p>
            <a:pPr marL="0" indent="0" algn="l">
              <a:lnSpc>
                <a:spcPts val="1650"/>
              </a:lnSpc>
              <a:buNone/>
            </a:pPr>
            <a:r>
              <a:rPr lang="en-US" sz="1400" dirty="0">
                <a:solidFill>
                  <a:srgbClr val="67534F"/>
                </a:solidFill>
                <a:highlight>
                  <a:srgbClr val="F2F2E7"/>
                </a:highlight>
                <a:latin typeface="Consolas" pitchFamily="34" charset="0"/>
                <a:ea typeface="Consolas" pitchFamily="34" charset="-122"/>
                <a:cs typeface="Consolas" pitchFamily="34" charset="-120"/>
              </a:rPr>
              <a:t>on='product_id', how='left')</a:t>
            </a:r>
            <a:endParaRPr lang="en-US" sz="1400" dirty="0"/>
          </a:p>
          <a:p>
            <a:pPr marL="0" indent="0" algn="l">
              <a:lnSpc>
                <a:spcPts val="1650"/>
              </a:lnSpc>
              <a:buNone/>
            </a:pPr>
            <a:endParaRPr lang="en-US" sz="1400" dirty="0"/>
          </a:p>
          <a:p>
            <a:pPr marL="0" indent="0" algn="l">
              <a:lnSpc>
                <a:spcPts val="1650"/>
              </a:lnSpc>
              <a:buNone/>
            </a:pPr>
            <a:r>
              <a:rPr lang="en-US" sz="1400" dirty="0">
                <a:solidFill>
                  <a:srgbClr val="67534F"/>
                </a:solidFill>
                <a:highlight>
                  <a:srgbClr val="F2F2E7"/>
                </a:highlight>
                <a:latin typeface="Consolas" pitchFamily="34" charset="0"/>
                <a:ea typeface="Consolas" pitchFamily="34" charset="-122"/>
                <a:cs typeface="Consolas" pitchFamily="34" charset="-120"/>
              </a:rPr>
              <a:t>category_revenue = (</a:t>
            </a:r>
            <a:endParaRPr lang="en-US" sz="1400" dirty="0"/>
          </a:p>
          <a:p>
            <a:pPr marL="0" indent="0" algn="l">
              <a:lnSpc>
                <a:spcPts val="1650"/>
              </a:lnSpc>
              <a:buNone/>
            </a:pPr>
            <a:r>
              <a:rPr lang="en-US" sz="1400" dirty="0">
                <a:solidFill>
                  <a:srgbClr val="67534F"/>
                </a:solidFill>
                <a:highlight>
                  <a:srgbClr val="F2F2E7"/>
                </a:highlight>
                <a:latin typeface="Consolas" pitchFamily="34" charset="0"/>
                <a:ea typeface="Consolas" pitchFamily="34" charset="-122"/>
                <a:cs typeface="Consolas" pitchFamily="34" charset="-120"/>
              </a:rPr>
              <a:t>   merged.groupby('product category')['price']</a:t>
            </a:r>
            <a:endParaRPr lang="en-US" sz="1400" dirty="0"/>
          </a:p>
          <a:p>
            <a:pPr marL="0" indent="0" algn="l">
              <a:lnSpc>
                <a:spcPts val="1650"/>
              </a:lnSpc>
              <a:buNone/>
            </a:pPr>
            <a:r>
              <a:rPr lang="en-US" sz="1400" dirty="0">
                <a:solidFill>
                  <a:srgbClr val="67534F"/>
                </a:solidFill>
                <a:highlight>
                  <a:srgbClr val="F2F2E7"/>
                </a:highlight>
                <a:latin typeface="Consolas" pitchFamily="34" charset="0"/>
                <a:ea typeface="Consolas" pitchFamily="34" charset="-122"/>
                <a:cs typeface="Consolas" pitchFamily="34" charset="-120"/>
              </a:rPr>
              <a:t>   .sum())</a:t>
            </a:r>
            <a:endParaRPr lang="en-US" sz="1400" dirty="0"/>
          </a:p>
          <a:p>
            <a:pPr marL="0" indent="0" algn="l">
              <a:lnSpc>
                <a:spcPts val="1650"/>
              </a:lnSpc>
              <a:buNone/>
            </a:pPr>
            <a:endParaRPr lang="en-US" sz="1400" dirty="0"/>
          </a:p>
          <a:p>
            <a:pPr marL="0" indent="0" algn="l">
              <a:lnSpc>
                <a:spcPts val="1650"/>
              </a:lnSpc>
              <a:buNone/>
            </a:pPr>
            <a:r>
              <a:rPr lang="en-US" sz="1400" dirty="0">
                <a:solidFill>
                  <a:srgbClr val="67534F"/>
                </a:solidFill>
                <a:highlight>
                  <a:srgbClr val="F2F2E7"/>
                </a:highlight>
                <a:latin typeface="Consolas" pitchFamily="34" charset="0"/>
                <a:ea typeface="Consolas" pitchFamily="34" charset="-122"/>
                <a:cs typeface="Consolas" pitchFamily="34" charset="-120"/>
              </a:rPr>
              <a:t>percentage = (category_revenue /</a:t>
            </a:r>
            <a:endParaRPr lang="en-US" sz="1400" dirty="0"/>
          </a:p>
          <a:p>
            <a:pPr marL="0" indent="0" algn="l">
              <a:lnSpc>
                <a:spcPts val="1650"/>
              </a:lnSpc>
              <a:buNone/>
            </a:pPr>
            <a:r>
              <a:rPr lang="en-US" sz="1400" dirty="0">
                <a:solidFill>
                  <a:srgbClr val="67534F"/>
                </a:solidFill>
                <a:highlight>
                  <a:srgbClr val="F2F2E7"/>
                </a:highlight>
                <a:latin typeface="Consolas" pitchFamily="34" charset="0"/>
                <a:ea typeface="Consolas" pitchFamily="34" charset="-122"/>
                <a:cs typeface="Consolas" pitchFamily="34" charset="-120"/>
              </a:rPr>
              <a:t>category_revenue.sum()) * 100percentage =</a:t>
            </a:r>
            <a:endParaRPr lang="en-US" sz="1400" dirty="0"/>
          </a:p>
          <a:p>
            <a:pPr marL="0" indent="0" algn="l">
              <a:lnSpc>
                <a:spcPts val="1650"/>
              </a:lnSpc>
              <a:buNone/>
            </a:pPr>
            <a:r>
              <a:rPr lang="en-US" sz="1400" dirty="0">
                <a:solidFill>
                  <a:srgbClr val="67534F"/>
                </a:solidFill>
                <a:highlight>
                  <a:srgbClr val="F2F2E7"/>
                </a:highlight>
                <a:latin typeface="Consolas" pitchFamily="34" charset="0"/>
                <a:ea typeface="Consolas" pitchFamily="34" charset="-122"/>
                <a:cs typeface="Consolas" pitchFamily="34" charset="-120"/>
              </a:rPr>
              <a:t>percentage.sort_values(ascending=False)percentage</a:t>
            </a:r>
            <a:endParaRPr lang="en-US" sz="1400" dirty="0"/>
          </a:p>
          <a:p>
            <a:pPr marL="0" indent="0" algn="l">
              <a:lnSpc>
                <a:spcPts val="1650"/>
              </a:lnSpc>
              <a:buNone/>
            </a:pPr>
            <a:r>
              <a:rPr lang="en-US" sz="1400" dirty="0">
                <a:solidFill>
                  <a:srgbClr val="67534F"/>
                </a:solidFill>
                <a:highlight>
                  <a:srgbClr val="F2F2E7"/>
                </a:highlight>
                <a:latin typeface="Consolas" pitchFamily="34" charset="0"/>
                <a:ea typeface="Consolas" pitchFamily="34" charset="-122"/>
                <a:cs typeface="Consolas" pitchFamily="34" charset="-120"/>
              </a:rPr>
              <a:t>        </a:t>
            </a:r>
            <a:endParaRPr lang="en-US" sz="1400" dirty="0"/>
          </a:p>
        </p:txBody>
      </p:sp>
      <p:pic>
        <p:nvPicPr>
          <p:cNvPr id="7" name="Image 0" descr="preencoded.png"/>
          <p:cNvPicPr>
            <a:picLocks noChangeAspect="1"/>
          </p:cNvPicPr>
          <p:nvPr/>
        </p:nvPicPr>
        <p:blipFill>
          <a:blip r:embed="rId3"/>
          <a:stretch>
            <a:fillRect/>
          </a:stretch>
        </p:blipFill>
        <p:spPr>
          <a:xfrm>
            <a:off x="793790" y="4845844"/>
            <a:ext cx="3617833" cy="2234208"/>
          </a:xfrm>
          <a:prstGeom prst="rect">
            <a:avLst/>
          </a:prstGeom>
        </p:spPr>
      </p:pic>
      <p:sp>
        <p:nvSpPr>
          <p:cNvPr id="8" name="Text 5"/>
          <p:cNvSpPr/>
          <p:nvPr/>
        </p:nvSpPr>
        <p:spPr>
          <a:xfrm>
            <a:off x="7544157" y="1505188"/>
            <a:ext cx="3130153" cy="406837"/>
          </a:xfrm>
          <a:prstGeom prst="rect">
            <a:avLst/>
          </a:prstGeom>
          <a:noFill/>
          <a:ln/>
        </p:spPr>
        <p:txBody>
          <a:bodyPr wrap="none" lIns="0" tIns="0" rIns="0" bIns="0" rtlCol="0" anchor="t"/>
          <a:lstStyle/>
          <a:p>
            <a:pPr marL="0" indent="0" algn="l">
              <a:lnSpc>
                <a:spcPts val="3200"/>
              </a:lnSpc>
              <a:buNone/>
            </a:pPr>
            <a:r>
              <a:rPr lang="en-US" sz="2450" dirty="0">
                <a:solidFill>
                  <a:srgbClr val="532418"/>
                </a:solidFill>
                <a:latin typeface="Libre Baskerville" panose="02000000000000000000" pitchFamily="2" charset="0"/>
                <a:ea typeface="Marcellus" pitchFamily="34" charset="-122"/>
                <a:cs typeface="Marcellus" pitchFamily="34" charset="-120"/>
              </a:rPr>
              <a:t>CODE : SQL</a:t>
            </a:r>
            <a:endParaRPr lang="en-US" sz="2450" dirty="0"/>
          </a:p>
        </p:txBody>
      </p:sp>
      <p:sp>
        <p:nvSpPr>
          <p:cNvPr id="9" name="Shape 6"/>
          <p:cNvSpPr/>
          <p:nvPr/>
        </p:nvSpPr>
        <p:spPr>
          <a:xfrm>
            <a:off x="7544157" y="2075259"/>
            <a:ext cx="6300073" cy="2607350"/>
          </a:xfrm>
          <a:prstGeom prst="roundRect">
            <a:avLst>
              <a:gd name="adj" fmla="val 2923"/>
            </a:avLst>
          </a:prstGeom>
          <a:solidFill>
            <a:srgbClr val="F2F2E7"/>
          </a:solidFill>
          <a:ln/>
        </p:spPr>
      </p:sp>
      <p:sp>
        <p:nvSpPr>
          <p:cNvPr id="10" name="Shape 7"/>
          <p:cNvSpPr/>
          <p:nvPr/>
        </p:nvSpPr>
        <p:spPr>
          <a:xfrm>
            <a:off x="7535108" y="2075259"/>
            <a:ext cx="6318171" cy="2607350"/>
          </a:xfrm>
          <a:prstGeom prst="roundRect">
            <a:avLst>
              <a:gd name="adj" fmla="val 1044"/>
            </a:avLst>
          </a:prstGeom>
          <a:solidFill>
            <a:srgbClr val="F2F2E7"/>
          </a:solidFill>
          <a:ln/>
        </p:spPr>
      </p:sp>
      <p:sp>
        <p:nvSpPr>
          <p:cNvPr id="11" name="Text 8"/>
          <p:cNvSpPr/>
          <p:nvPr/>
        </p:nvSpPr>
        <p:spPr>
          <a:xfrm>
            <a:off x="7716560" y="2211348"/>
            <a:ext cx="5955268" cy="2335173"/>
          </a:xfrm>
          <a:prstGeom prst="rect">
            <a:avLst/>
          </a:prstGeom>
          <a:noFill/>
          <a:ln/>
        </p:spPr>
        <p:txBody>
          <a:bodyPr wrap="square" lIns="0" tIns="0" rIns="0" bIns="0" rtlCol="0" anchor="t"/>
          <a:lstStyle/>
          <a:p>
            <a:pPr marL="0" indent="0" algn="l">
              <a:lnSpc>
                <a:spcPts val="1650"/>
              </a:lnSpc>
              <a:buNone/>
            </a:pPr>
            <a:r>
              <a:rPr lang="en-US" sz="1400" dirty="0">
                <a:solidFill>
                  <a:srgbClr val="67534F"/>
                </a:solidFill>
                <a:highlight>
                  <a:srgbClr val="F2F2E7"/>
                </a:highlight>
                <a:latin typeface="Consolas" pitchFamily="34" charset="0"/>
                <a:ea typeface="Consolas" pitchFamily="34" charset="-122"/>
                <a:cs typeface="Consolas" pitchFamily="34" charset="-120"/>
              </a:rPr>
              <a:t>SELECT p.`product category`,
   ROUND(SUM(oi.price) * 100 / (SELECT
               SUM(price)
               FROM order_items),
             2) AS revenue_percentFROM order_items oi
           JOIN products p ON oi.product_id =
p.product_idGROUP BY p.`product category`ORDER
BY revenue_percent DESC;
</a:t>
            </a:r>
            <a:endParaRPr lang="en-US" sz="1400" dirty="0"/>
          </a:p>
        </p:txBody>
      </p:sp>
      <p:pic>
        <p:nvPicPr>
          <p:cNvPr id="12" name="Image 1" descr="preencoded.png"/>
          <p:cNvPicPr>
            <a:picLocks noChangeAspect="1"/>
          </p:cNvPicPr>
          <p:nvPr/>
        </p:nvPicPr>
        <p:blipFill>
          <a:blip r:embed="rId4"/>
          <a:stretch>
            <a:fillRect/>
          </a:stretch>
        </p:blipFill>
        <p:spPr>
          <a:xfrm>
            <a:off x="7544157" y="4845844"/>
            <a:ext cx="4207550" cy="2484834"/>
          </a:xfrm>
          <a:prstGeom prst="rect">
            <a:avLst/>
          </a:prstGeom>
        </p:spPr>
      </p:pic>
      <p:pic>
        <p:nvPicPr>
          <p:cNvPr id="13" name="Picture 12">
            <a:extLst>
              <a:ext uri="{FF2B5EF4-FFF2-40B4-BE49-F238E27FC236}">
                <a16:creationId xmlns:a16="http://schemas.microsoft.com/office/drawing/2014/main" id="{F2DA9011-E089-3044-B1B9-8DC1577FC1E4}"/>
              </a:ext>
            </a:extLst>
          </p:cNvPr>
          <p:cNvPicPr>
            <a:picLocks noChangeAspect="1"/>
          </p:cNvPicPr>
          <p:nvPr/>
        </p:nvPicPr>
        <p:blipFill>
          <a:blip r:embed="rId5"/>
          <a:stretch>
            <a:fillRect/>
          </a:stretch>
        </p:blipFill>
        <p:spPr>
          <a:xfrm>
            <a:off x="11559274" y="7459913"/>
            <a:ext cx="3071126" cy="76968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93790" y="1051917"/>
            <a:ext cx="9165550" cy="508516"/>
          </a:xfrm>
          <a:prstGeom prst="rect">
            <a:avLst/>
          </a:prstGeom>
          <a:noFill/>
          <a:ln/>
        </p:spPr>
        <p:txBody>
          <a:bodyPr wrap="none" lIns="0" tIns="0" rIns="0" bIns="0" rtlCol="0" anchor="t"/>
          <a:lstStyle/>
          <a:p>
            <a:pPr marL="0" indent="0" algn="l">
              <a:lnSpc>
                <a:spcPts val="4000"/>
              </a:lnSpc>
              <a:buNone/>
            </a:pPr>
            <a:r>
              <a:rPr lang="en-US" sz="2450" dirty="0">
                <a:solidFill>
                  <a:srgbClr val="532418"/>
                </a:solidFill>
                <a:latin typeface="Libre Baskerville" panose="02000000000000000000" pitchFamily="2" charset="0"/>
                <a:ea typeface="Marcellus" pitchFamily="34" charset="-122"/>
                <a:cs typeface="Marcellus" pitchFamily="34" charset="-120"/>
              </a:rPr>
              <a:t>3. Percentage of Total Revenue by Product Category</a:t>
            </a:r>
            <a:endParaRPr lang="en-US" sz="2450" dirty="0"/>
          </a:p>
        </p:txBody>
      </p:sp>
      <p:sp>
        <p:nvSpPr>
          <p:cNvPr id="3" name="Text 1"/>
          <p:cNvSpPr/>
          <p:nvPr/>
        </p:nvSpPr>
        <p:spPr>
          <a:xfrm>
            <a:off x="793790" y="2127409"/>
            <a:ext cx="3912751" cy="508516"/>
          </a:xfrm>
          <a:prstGeom prst="rect">
            <a:avLst/>
          </a:prstGeom>
          <a:noFill/>
          <a:ln/>
        </p:spPr>
        <p:txBody>
          <a:bodyPr wrap="none" lIns="0" tIns="0" rIns="0" bIns="0" rtlCol="0" anchor="t"/>
          <a:lstStyle/>
          <a:p>
            <a:pPr marL="0" indent="0" algn="l">
              <a:lnSpc>
                <a:spcPts val="4000"/>
              </a:lnSpc>
              <a:buNone/>
            </a:pPr>
            <a:r>
              <a:rPr lang="en-US" sz="3050" dirty="0">
                <a:solidFill>
                  <a:srgbClr val="532418"/>
                </a:solidFill>
                <a:latin typeface="Libre Baskerville" panose="02000000000000000000" pitchFamily="2" charset="0"/>
                <a:ea typeface="Marcellus" pitchFamily="34" charset="-122"/>
                <a:cs typeface="Marcellus" pitchFamily="34" charset="-120"/>
              </a:rPr>
              <a:t>CODE : Python</a:t>
            </a:r>
            <a:endParaRPr lang="en-US" sz="3050" dirty="0"/>
          </a:p>
        </p:txBody>
      </p:sp>
      <p:sp>
        <p:nvSpPr>
          <p:cNvPr id="4" name="Shape 2"/>
          <p:cNvSpPr/>
          <p:nvPr/>
        </p:nvSpPr>
        <p:spPr>
          <a:xfrm>
            <a:off x="793790" y="2891076"/>
            <a:ext cx="6244709" cy="2403634"/>
          </a:xfrm>
          <a:prstGeom prst="roundRect">
            <a:avLst>
              <a:gd name="adj" fmla="val 3963"/>
            </a:avLst>
          </a:prstGeom>
          <a:solidFill>
            <a:srgbClr val="F2F2E7"/>
          </a:solidFill>
          <a:ln/>
        </p:spPr>
      </p:sp>
      <p:sp>
        <p:nvSpPr>
          <p:cNvPr id="5" name="Shape 3"/>
          <p:cNvSpPr/>
          <p:nvPr/>
        </p:nvSpPr>
        <p:spPr>
          <a:xfrm>
            <a:off x="782479" y="2891076"/>
            <a:ext cx="6267331" cy="2403634"/>
          </a:xfrm>
          <a:prstGeom prst="roundRect">
            <a:avLst>
              <a:gd name="adj" fmla="val 1416"/>
            </a:avLst>
          </a:prstGeom>
          <a:solidFill>
            <a:srgbClr val="F2F2E7"/>
          </a:solidFill>
          <a:ln/>
        </p:spPr>
      </p:sp>
      <p:sp>
        <p:nvSpPr>
          <p:cNvPr id="6" name="Text 4"/>
          <p:cNvSpPr/>
          <p:nvPr/>
        </p:nvSpPr>
        <p:spPr>
          <a:xfrm>
            <a:off x="1009293" y="3061097"/>
            <a:ext cx="5813703" cy="2063591"/>
          </a:xfrm>
          <a:prstGeom prst="rect">
            <a:avLst/>
          </a:prstGeom>
          <a:noFill/>
          <a:ln/>
        </p:spPr>
        <p:txBody>
          <a:bodyPr wrap="square" lIns="0" tIns="0" rIns="0" bIns="0" rtlCol="0" anchor="t"/>
          <a:lstStyle/>
          <a:p>
            <a:pPr marL="0" indent="0" algn="l">
              <a:lnSpc>
                <a:spcPts val="2300"/>
              </a:lnSpc>
              <a:buNone/>
            </a:pPr>
            <a:r>
              <a:rPr lang="en-US" sz="1750" dirty="0">
                <a:solidFill>
                  <a:srgbClr val="67534F"/>
                </a:solidFill>
                <a:highlight>
                  <a:srgbClr val="F2F2E7"/>
                </a:highlight>
                <a:latin typeface="Consolas" pitchFamily="34" charset="0"/>
                <a:ea typeface="Consolas" pitchFamily="34" charset="-122"/>
                <a:cs typeface="Consolas" pitchFamily="34" charset="-120"/>
              </a:rPr>
              <a:t>plt.figure(figsize=(7,7))</a:t>
            </a:r>
            <a:endParaRPr lang="en-US" sz="1750" dirty="0"/>
          </a:p>
          <a:p>
            <a:pPr marL="0" indent="0" algn="l">
              <a:lnSpc>
                <a:spcPts val="2300"/>
              </a:lnSpc>
              <a:buNone/>
            </a:pPr>
            <a:r>
              <a:rPr lang="en-US" sz="1750" dirty="0">
                <a:solidFill>
                  <a:srgbClr val="67534F"/>
                </a:solidFill>
                <a:highlight>
                  <a:srgbClr val="F2F2E7"/>
                </a:highlight>
                <a:latin typeface="Consolas" pitchFamily="34" charset="0"/>
                <a:ea typeface="Consolas" pitchFamily="34" charset="-122"/>
                <a:cs typeface="Consolas" pitchFamily="34" charset="-120"/>
              </a:rPr>
              <a:t>percentage.head(8).plot(kind='pie', autopct='%1.1f%%')</a:t>
            </a:r>
            <a:endParaRPr lang="en-US" sz="1750" dirty="0"/>
          </a:p>
          <a:p>
            <a:pPr marL="0" indent="0" algn="l">
              <a:lnSpc>
                <a:spcPts val="2300"/>
              </a:lnSpc>
              <a:buNone/>
            </a:pPr>
            <a:r>
              <a:rPr lang="en-US" sz="1750" dirty="0">
                <a:solidFill>
                  <a:srgbClr val="67534F"/>
                </a:solidFill>
                <a:highlight>
                  <a:srgbClr val="F2F2E7"/>
                </a:highlight>
                <a:latin typeface="Consolas" pitchFamily="34" charset="0"/>
                <a:ea typeface="Consolas" pitchFamily="34" charset="-122"/>
                <a:cs typeface="Consolas" pitchFamily="34" charset="-120"/>
              </a:rPr>
              <a:t>plt.title('Revenue Share by Product Category')</a:t>
            </a:r>
            <a:endParaRPr lang="en-US" sz="1750" dirty="0"/>
          </a:p>
          <a:p>
            <a:pPr marL="0" indent="0" algn="l">
              <a:lnSpc>
                <a:spcPts val="2300"/>
              </a:lnSpc>
              <a:buNone/>
            </a:pPr>
            <a:r>
              <a:rPr lang="en-US" sz="1750" dirty="0">
                <a:solidFill>
                  <a:srgbClr val="67534F"/>
                </a:solidFill>
                <a:highlight>
                  <a:srgbClr val="F2F2E7"/>
                </a:highlight>
                <a:latin typeface="Consolas" pitchFamily="34" charset="0"/>
                <a:ea typeface="Consolas" pitchFamily="34" charset="-122"/>
                <a:cs typeface="Consolas" pitchFamily="34" charset="-120"/>
              </a:rPr>
              <a:t>plt.ylabel('')</a:t>
            </a:r>
            <a:endParaRPr lang="en-US" sz="1750" dirty="0"/>
          </a:p>
          <a:p>
            <a:pPr marL="0" indent="0" algn="l">
              <a:lnSpc>
                <a:spcPts val="2300"/>
              </a:lnSpc>
              <a:buNone/>
            </a:pPr>
            <a:r>
              <a:rPr lang="en-US" sz="1750" dirty="0">
                <a:solidFill>
                  <a:srgbClr val="67534F"/>
                </a:solidFill>
                <a:highlight>
                  <a:srgbClr val="F2F2E7"/>
                </a:highlight>
                <a:latin typeface="Consolas" pitchFamily="34" charset="0"/>
                <a:ea typeface="Consolas" pitchFamily="34" charset="-122"/>
                <a:cs typeface="Consolas" pitchFamily="34" charset="-120"/>
              </a:rPr>
              <a:t>plt.show()</a:t>
            </a:r>
            <a:endParaRPr lang="en-US" sz="1750" dirty="0"/>
          </a:p>
          <a:p>
            <a:pPr marL="0" indent="0" algn="l">
              <a:lnSpc>
                <a:spcPts val="2300"/>
              </a:lnSpc>
              <a:buNone/>
            </a:pPr>
            <a:endParaRPr lang="en-US" sz="1750" dirty="0"/>
          </a:p>
          <a:p>
            <a:pPr marL="0" indent="0" algn="l">
              <a:lnSpc>
                <a:spcPts val="2300"/>
              </a:lnSpc>
              <a:buNone/>
            </a:pPr>
            <a:r>
              <a:rPr lang="en-US" sz="1750" dirty="0">
                <a:solidFill>
                  <a:srgbClr val="67534F"/>
                </a:solidFill>
                <a:highlight>
                  <a:srgbClr val="F2F2E7"/>
                </a:highlight>
                <a:latin typeface="Consolas" pitchFamily="34" charset="0"/>
                <a:ea typeface="Consolas" pitchFamily="34" charset="-122"/>
                <a:cs typeface="Consolas" pitchFamily="34" charset="-120"/>
              </a:rPr>
              <a:t>        </a:t>
            </a:r>
            <a:endParaRPr lang="en-US" sz="1750" dirty="0"/>
          </a:p>
        </p:txBody>
      </p:sp>
      <p:pic>
        <p:nvPicPr>
          <p:cNvPr id="7" name="Image 0" descr="preencoded.png"/>
          <p:cNvPicPr>
            <a:picLocks noChangeAspect="1"/>
          </p:cNvPicPr>
          <p:nvPr/>
        </p:nvPicPr>
        <p:blipFill>
          <a:blip r:embed="rId3"/>
          <a:stretch>
            <a:fillRect/>
          </a:stretch>
        </p:blipFill>
        <p:spPr>
          <a:xfrm>
            <a:off x="7599521" y="2155746"/>
            <a:ext cx="6244709" cy="4766667"/>
          </a:xfrm>
          <a:prstGeom prst="rect">
            <a:avLst/>
          </a:prstGeom>
        </p:spPr>
      </p:pic>
      <p:pic>
        <p:nvPicPr>
          <p:cNvPr id="8" name="Picture 7">
            <a:extLst>
              <a:ext uri="{FF2B5EF4-FFF2-40B4-BE49-F238E27FC236}">
                <a16:creationId xmlns:a16="http://schemas.microsoft.com/office/drawing/2014/main" id="{FB5E5856-2FD3-DF27-A8D9-AD1A18D1A668}"/>
              </a:ext>
            </a:extLst>
          </p:cNvPr>
          <p:cNvPicPr>
            <a:picLocks noChangeAspect="1"/>
          </p:cNvPicPr>
          <p:nvPr/>
        </p:nvPicPr>
        <p:blipFill>
          <a:blip r:embed="rId4"/>
          <a:stretch>
            <a:fillRect/>
          </a:stretch>
        </p:blipFill>
        <p:spPr>
          <a:xfrm>
            <a:off x="11559274" y="7459913"/>
            <a:ext cx="3071126" cy="76968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156117" y="617934"/>
            <a:ext cx="11202565" cy="478631"/>
          </a:xfrm>
          <a:prstGeom prst="rect">
            <a:avLst/>
          </a:prstGeom>
          <a:noFill/>
          <a:ln/>
        </p:spPr>
        <p:txBody>
          <a:bodyPr wrap="none" lIns="0" tIns="0" rIns="0" bIns="0" rtlCol="0" anchor="t"/>
          <a:lstStyle/>
          <a:p>
            <a:pPr marL="0" indent="0">
              <a:lnSpc>
                <a:spcPts val="3750"/>
              </a:lnSpc>
              <a:buNone/>
            </a:pPr>
            <a:r>
              <a:rPr lang="en-US" sz="2450" dirty="0">
                <a:solidFill>
                  <a:srgbClr val="532418"/>
                </a:solidFill>
                <a:latin typeface="Libre Baskerville" panose="02000000000000000000" pitchFamily="2" charset="0"/>
                <a:ea typeface="Marcellus" pitchFamily="34" charset="-122"/>
                <a:cs typeface="Marcellus" pitchFamily="34" charset="-120"/>
              </a:rPr>
              <a:t>        4. Correlation Between Price and Purchase Count</a:t>
            </a:r>
            <a:endParaRPr lang="en-US" sz="2450" dirty="0"/>
          </a:p>
        </p:txBody>
      </p:sp>
      <p:sp>
        <p:nvSpPr>
          <p:cNvPr id="3" name="Text 1"/>
          <p:cNvSpPr/>
          <p:nvPr/>
        </p:nvSpPr>
        <p:spPr>
          <a:xfrm>
            <a:off x="786527" y="1598771"/>
            <a:ext cx="3682960" cy="478631"/>
          </a:xfrm>
          <a:prstGeom prst="rect">
            <a:avLst/>
          </a:prstGeom>
          <a:noFill/>
          <a:ln/>
        </p:spPr>
        <p:txBody>
          <a:bodyPr wrap="none" lIns="0" tIns="0" rIns="0" bIns="0" rtlCol="0" anchor="t"/>
          <a:lstStyle/>
          <a:p>
            <a:pPr marL="0" indent="0" algn="l">
              <a:lnSpc>
                <a:spcPts val="3750"/>
              </a:lnSpc>
              <a:buNone/>
            </a:pPr>
            <a:r>
              <a:rPr lang="en-US" sz="2900" dirty="0">
                <a:solidFill>
                  <a:srgbClr val="532418"/>
                </a:solidFill>
                <a:latin typeface="Libre Baskerville" panose="02000000000000000000" pitchFamily="2" charset="0"/>
                <a:ea typeface="Marcellus" pitchFamily="34" charset="-122"/>
                <a:cs typeface="Marcellus" pitchFamily="34" charset="-120"/>
              </a:rPr>
              <a:t>CODE : Python</a:t>
            </a:r>
            <a:endParaRPr lang="en-US" sz="2900" dirty="0"/>
          </a:p>
        </p:txBody>
      </p:sp>
      <p:sp>
        <p:nvSpPr>
          <p:cNvPr id="4" name="Shape 2"/>
          <p:cNvSpPr/>
          <p:nvPr/>
        </p:nvSpPr>
        <p:spPr>
          <a:xfrm>
            <a:off x="786527" y="2303383"/>
            <a:ext cx="6268283" cy="1397318"/>
          </a:xfrm>
          <a:prstGeom prst="roundRect">
            <a:avLst>
              <a:gd name="adj" fmla="val 6418"/>
            </a:avLst>
          </a:prstGeom>
          <a:solidFill>
            <a:srgbClr val="F2F2E7"/>
          </a:solidFill>
          <a:ln/>
        </p:spPr>
      </p:sp>
      <p:sp>
        <p:nvSpPr>
          <p:cNvPr id="5" name="Shape 3"/>
          <p:cNvSpPr/>
          <p:nvPr/>
        </p:nvSpPr>
        <p:spPr>
          <a:xfrm>
            <a:off x="775930" y="2303383"/>
            <a:ext cx="6289477" cy="1397318"/>
          </a:xfrm>
          <a:prstGeom prst="roundRect">
            <a:avLst>
              <a:gd name="adj" fmla="val 2292"/>
            </a:avLst>
          </a:prstGeom>
          <a:solidFill>
            <a:srgbClr val="F2F2E7"/>
          </a:solidFill>
          <a:ln/>
        </p:spPr>
      </p:sp>
      <p:sp>
        <p:nvSpPr>
          <p:cNvPr id="6" name="Text 4"/>
          <p:cNvSpPr/>
          <p:nvPr/>
        </p:nvSpPr>
        <p:spPr>
          <a:xfrm>
            <a:off x="989409" y="2463403"/>
            <a:ext cx="5862518" cy="1077278"/>
          </a:xfrm>
          <a:prstGeom prst="rect">
            <a:avLst/>
          </a:prstGeom>
          <a:noFill/>
          <a:ln/>
        </p:spPr>
        <p:txBody>
          <a:bodyPr wrap="square" lIns="0" tIns="0" rIns="0" bIns="0" rtlCol="0" anchor="t"/>
          <a:lstStyle/>
          <a:p>
            <a:pPr marL="0" indent="0" algn="l">
              <a:lnSpc>
                <a:spcPts val="2100"/>
              </a:lnSpc>
              <a:buNone/>
            </a:pPr>
            <a:r>
              <a:rPr lang="en-US" sz="1650" dirty="0">
                <a:solidFill>
                  <a:srgbClr val="67534F"/>
                </a:solidFill>
                <a:highlight>
                  <a:srgbClr val="F2F2E7"/>
                </a:highlight>
                <a:latin typeface="Consolas" pitchFamily="34" charset="0"/>
                <a:ea typeface="Consolas" pitchFamily="34" charset="-122"/>
                <a:cs typeface="Consolas" pitchFamily="34" charset="-120"/>
              </a:rPr>
              <a:t>product_stats =</a:t>
            </a:r>
            <a:endParaRPr lang="en-US" sz="1650" dirty="0"/>
          </a:p>
          <a:p>
            <a:pPr marL="0" indent="0" algn="l">
              <a:lnSpc>
                <a:spcPts val="2100"/>
              </a:lnSpc>
              <a:buNone/>
            </a:pPr>
            <a:r>
              <a:rPr lang="en-US" sz="1650" dirty="0">
                <a:solidFill>
                  <a:srgbClr val="67534F"/>
                </a:solidFill>
                <a:highlight>
                  <a:srgbClr val="F2F2E7"/>
                </a:highlight>
                <a:latin typeface="Consolas" pitchFamily="34" charset="0"/>
                <a:ea typeface="Consolas" pitchFamily="34" charset="-122"/>
                <a:cs typeface="Consolas" pitchFamily="34" charset="-120"/>
              </a:rPr>
              <a:t>order_items.groupby('product_id').agg({</a:t>
            </a:r>
            <a:endParaRPr lang="en-US" sz="1650" dirty="0"/>
          </a:p>
          <a:p>
            <a:pPr marL="0" indent="0" algn="l">
              <a:lnSpc>
                <a:spcPts val="2100"/>
              </a:lnSpc>
              <a:buNone/>
            </a:pPr>
            <a:r>
              <a:rPr lang="en-US" sz="1650" dirty="0">
                <a:solidFill>
                  <a:srgbClr val="67534F"/>
                </a:solidFill>
                <a:highlight>
                  <a:srgbClr val="F2F2E7"/>
                </a:highlight>
                <a:latin typeface="Consolas" pitchFamily="34" charset="0"/>
                <a:ea typeface="Consolas" pitchFamily="34" charset="-122"/>
                <a:cs typeface="Consolas" pitchFamily="34" charset="-120"/>
              </a:rPr>
              <a:t>   'price': 'mean',</a:t>
            </a:r>
            <a:endParaRPr lang="en-US" sz="1650" dirty="0"/>
          </a:p>
          <a:p>
            <a:pPr marL="0" indent="0" algn="l">
              <a:lnSpc>
                <a:spcPts val="2100"/>
              </a:lnSpc>
              <a:buNone/>
            </a:pPr>
            <a:r>
              <a:rPr lang="en-US" sz="1650" dirty="0">
                <a:solidFill>
                  <a:srgbClr val="67534F"/>
                </a:solidFill>
                <a:highlight>
                  <a:srgbClr val="F2F2E7"/>
                </a:highlight>
                <a:latin typeface="Consolas" pitchFamily="34" charset="0"/>
                <a:ea typeface="Consolas" pitchFamily="34" charset="-122"/>
                <a:cs typeface="Consolas" pitchFamily="34" charset="-120"/>
              </a:rPr>
              <a:t>   'order_id': 'count'})product_stats.corr()</a:t>
            </a:r>
            <a:endParaRPr lang="en-US" sz="1650" dirty="0"/>
          </a:p>
        </p:txBody>
      </p:sp>
      <p:pic>
        <p:nvPicPr>
          <p:cNvPr id="7" name="Image 0" descr="preencoded.png"/>
          <p:cNvPicPr>
            <a:picLocks noChangeAspect="1"/>
          </p:cNvPicPr>
          <p:nvPr/>
        </p:nvPicPr>
        <p:blipFill>
          <a:blip r:embed="rId3"/>
          <a:stretch>
            <a:fillRect/>
          </a:stretch>
        </p:blipFill>
        <p:spPr>
          <a:xfrm>
            <a:off x="786527" y="3926681"/>
            <a:ext cx="3843099" cy="1361837"/>
          </a:xfrm>
          <a:prstGeom prst="rect">
            <a:avLst/>
          </a:prstGeom>
        </p:spPr>
      </p:pic>
      <p:sp>
        <p:nvSpPr>
          <p:cNvPr id="8" name="Text 5"/>
          <p:cNvSpPr/>
          <p:nvPr/>
        </p:nvSpPr>
        <p:spPr>
          <a:xfrm>
            <a:off x="7583210" y="1598771"/>
            <a:ext cx="3682960" cy="478631"/>
          </a:xfrm>
          <a:prstGeom prst="rect">
            <a:avLst/>
          </a:prstGeom>
          <a:noFill/>
          <a:ln/>
        </p:spPr>
        <p:txBody>
          <a:bodyPr wrap="none" lIns="0" tIns="0" rIns="0" bIns="0" rtlCol="0" anchor="t"/>
          <a:lstStyle/>
          <a:p>
            <a:pPr marL="0" indent="0" algn="l">
              <a:lnSpc>
                <a:spcPts val="3750"/>
              </a:lnSpc>
              <a:buNone/>
            </a:pPr>
            <a:r>
              <a:rPr lang="en-US" sz="2900" dirty="0">
                <a:solidFill>
                  <a:srgbClr val="532418"/>
                </a:solidFill>
                <a:latin typeface="Libre Baskerville" panose="02000000000000000000" pitchFamily="2" charset="0"/>
                <a:ea typeface="Marcellus" pitchFamily="34" charset="-122"/>
                <a:cs typeface="Marcellus" pitchFamily="34" charset="-120"/>
              </a:rPr>
              <a:t>CODE : SQL</a:t>
            </a:r>
            <a:endParaRPr lang="en-US" sz="2900" dirty="0"/>
          </a:p>
        </p:txBody>
      </p:sp>
      <p:sp>
        <p:nvSpPr>
          <p:cNvPr id="9" name="Shape 6"/>
          <p:cNvSpPr/>
          <p:nvPr/>
        </p:nvSpPr>
        <p:spPr>
          <a:xfrm>
            <a:off x="7583210" y="2303383"/>
            <a:ext cx="6268283" cy="2205276"/>
          </a:xfrm>
          <a:prstGeom prst="roundRect">
            <a:avLst>
              <a:gd name="adj" fmla="val 4066"/>
            </a:avLst>
          </a:prstGeom>
          <a:solidFill>
            <a:srgbClr val="F2F2E7"/>
          </a:solidFill>
          <a:ln/>
        </p:spPr>
      </p:sp>
      <p:sp>
        <p:nvSpPr>
          <p:cNvPr id="10" name="Shape 7"/>
          <p:cNvSpPr/>
          <p:nvPr/>
        </p:nvSpPr>
        <p:spPr>
          <a:xfrm>
            <a:off x="7572613" y="2303383"/>
            <a:ext cx="6289477" cy="2205276"/>
          </a:xfrm>
          <a:prstGeom prst="roundRect">
            <a:avLst>
              <a:gd name="adj" fmla="val 1452"/>
            </a:avLst>
          </a:prstGeom>
          <a:solidFill>
            <a:srgbClr val="F2F2E7"/>
          </a:solidFill>
          <a:ln/>
        </p:spPr>
      </p:sp>
      <p:sp>
        <p:nvSpPr>
          <p:cNvPr id="11" name="Text 8"/>
          <p:cNvSpPr/>
          <p:nvPr/>
        </p:nvSpPr>
        <p:spPr>
          <a:xfrm>
            <a:off x="7786092" y="2463403"/>
            <a:ext cx="5862518" cy="1885236"/>
          </a:xfrm>
          <a:prstGeom prst="rect">
            <a:avLst/>
          </a:prstGeom>
          <a:noFill/>
          <a:ln/>
        </p:spPr>
        <p:txBody>
          <a:bodyPr wrap="square" lIns="0" tIns="0" rIns="0" bIns="0" rtlCol="0" anchor="t"/>
          <a:lstStyle/>
          <a:p>
            <a:pPr marL="0" indent="0" algn="l">
              <a:lnSpc>
                <a:spcPts val="2100"/>
              </a:lnSpc>
              <a:buNone/>
            </a:pPr>
            <a:r>
              <a:rPr lang="en-US" sz="1650" dirty="0">
                <a:solidFill>
                  <a:srgbClr val="67534F"/>
                </a:solidFill>
                <a:highlight>
                  <a:srgbClr val="F2F2E7"/>
                </a:highlight>
                <a:latin typeface="Consolas" pitchFamily="34" charset="0"/>
                <a:ea typeface="Consolas" pitchFamily="34" charset="-122"/>
                <a:cs typeface="Consolas" pitchFamily="34" charset="-120"/>
              </a:rPr>
              <a:t>SELECT</a:t>
            </a:r>
            <a:endParaRPr lang="en-US" sz="1650" dirty="0"/>
          </a:p>
          <a:p>
            <a:pPr marL="0" indent="0" algn="l">
              <a:lnSpc>
                <a:spcPts val="2100"/>
              </a:lnSpc>
              <a:buNone/>
            </a:pPr>
            <a:r>
              <a:rPr lang="en-US" sz="1650" dirty="0">
                <a:solidFill>
                  <a:srgbClr val="67534F"/>
                </a:solidFill>
                <a:highlight>
                  <a:srgbClr val="F2F2E7"/>
                </a:highlight>
                <a:latin typeface="Consolas" pitchFamily="34" charset="0"/>
                <a:ea typeface="Consolas" pitchFamily="34" charset="-122"/>
                <a:cs typeface="Consolas" pitchFamily="34" charset="-120"/>
              </a:rPr>
              <a:t>   product_id,</a:t>
            </a:r>
            <a:endParaRPr lang="en-US" sz="1650" dirty="0"/>
          </a:p>
          <a:p>
            <a:pPr marL="0" indent="0" algn="l">
              <a:lnSpc>
                <a:spcPts val="2100"/>
              </a:lnSpc>
              <a:buNone/>
            </a:pPr>
            <a:r>
              <a:rPr lang="en-US" sz="1650" dirty="0">
                <a:solidFill>
                  <a:srgbClr val="67534F"/>
                </a:solidFill>
                <a:highlight>
                  <a:srgbClr val="F2F2E7"/>
                </a:highlight>
                <a:latin typeface="Consolas" pitchFamily="34" charset="0"/>
                <a:ea typeface="Consolas" pitchFamily="34" charset="-122"/>
                <a:cs typeface="Consolas" pitchFamily="34" charset="-120"/>
              </a:rPr>
              <a:t>   AVG(price) AS avg_price,</a:t>
            </a:r>
            <a:endParaRPr lang="en-US" sz="1650" dirty="0"/>
          </a:p>
          <a:p>
            <a:pPr marL="0" indent="0" algn="l">
              <a:lnSpc>
                <a:spcPts val="2100"/>
              </a:lnSpc>
              <a:buNone/>
            </a:pPr>
            <a:r>
              <a:rPr lang="en-US" sz="1650" dirty="0">
                <a:solidFill>
                  <a:srgbClr val="67534F"/>
                </a:solidFill>
                <a:highlight>
                  <a:srgbClr val="F2F2E7"/>
                </a:highlight>
                <a:latin typeface="Consolas" pitchFamily="34" charset="0"/>
                <a:ea typeface="Consolas" pitchFamily="34" charset="-122"/>
                <a:cs typeface="Consolas" pitchFamily="34" charset="-120"/>
              </a:rPr>
              <a:t>   COUNT(order_id) AS purchase_count</a:t>
            </a:r>
            <a:endParaRPr lang="en-US" sz="1650" dirty="0"/>
          </a:p>
          <a:p>
            <a:pPr marL="0" indent="0" algn="l">
              <a:lnSpc>
                <a:spcPts val="2100"/>
              </a:lnSpc>
              <a:buNone/>
            </a:pPr>
            <a:r>
              <a:rPr lang="en-US" sz="1650" dirty="0">
                <a:solidFill>
                  <a:srgbClr val="67534F"/>
                </a:solidFill>
                <a:highlight>
                  <a:srgbClr val="F2F2E7"/>
                </a:highlight>
                <a:latin typeface="Consolas" pitchFamily="34" charset="0"/>
                <a:ea typeface="Consolas" pitchFamily="34" charset="-122"/>
                <a:cs typeface="Consolas" pitchFamily="34" charset="-120"/>
              </a:rPr>
              <a:t>FROM</a:t>
            </a:r>
            <a:endParaRPr lang="en-US" sz="1650" dirty="0"/>
          </a:p>
          <a:p>
            <a:pPr marL="0" indent="0" algn="l">
              <a:lnSpc>
                <a:spcPts val="2100"/>
              </a:lnSpc>
              <a:buNone/>
            </a:pPr>
            <a:r>
              <a:rPr lang="en-US" sz="1650" dirty="0">
                <a:solidFill>
                  <a:srgbClr val="67534F"/>
                </a:solidFill>
                <a:highlight>
                  <a:srgbClr val="F2F2E7"/>
                </a:highlight>
                <a:latin typeface="Consolas" pitchFamily="34" charset="0"/>
                <a:ea typeface="Consolas" pitchFamily="34" charset="-122"/>
                <a:cs typeface="Consolas" pitchFamily="34" charset="-120"/>
              </a:rPr>
              <a:t>   order_items</a:t>
            </a:r>
            <a:endParaRPr lang="en-US" sz="1650" dirty="0"/>
          </a:p>
          <a:p>
            <a:pPr marL="0" indent="0" algn="l">
              <a:lnSpc>
                <a:spcPts val="2100"/>
              </a:lnSpc>
              <a:buNone/>
            </a:pPr>
            <a:r>
              <a:rPr lang="en-US" sz="1650" dirty="0">
                <a:solidFill>
                  <a:srgbClr val="67534F"/>
                </a:solidFill>
                <a:highlight>
                  <a:srgbClr val="F2F2E7"/>
                </a:highlight>
                <a:latin typeface="Consolas" pitchFamily="34" charset="0"/>
                <a:ea typeface="Consolas" pitchFamily="34" charset="-122"/>
                <a:cs typeface="Consolas" pitchFamily="34" charset="-120"/>
              </a:rPr>
              <a:t>GROUP BY product_id;</a:t>
            </a:r>
            <a:endParaRPr lang="en-US" sz="1650" dirty="0"/>
          </a:p>
        </p:txBody>
      </p:sp>
      <p:pic>
        <p:nvPicPr>
          <p:cNvPr id="12" name="Image 1" descr="preencoded.png"/>
          <p:cNvPicPr>
            <a:picLocks noChangeAspect="1"/>
          </p:cNvPicPr>
          <p:nvPr/>
        </p:nvPicPr>
        <p:blipFill>
          <a:blip r:embed="rId4"/>
          <a:stretch>
            <a:fillRect/>
          </a:stretch>
        </p:blipFill>
        <p:spPr>
          <a:xfrm>
            <a:off x="7583210" y="4734639"/>
            <a:ext cx="5954792" cy="2653070"/>
          </a:xfrm>
          <a:prstGeom prst="rect">
            <a:avLst/>
          </a:prstGeom>
        </p:spPr>
      </p:pic>
      <p:pic>
        <p:nvPicPr>
          <p:cNvPr id="13" name="Picture 12">
            <a:extLst>
              <a:ext uri="{FF2B5EF4-FFF2-40B4-BE49-F238E27FC236}">
                <a16:creationId xmlns:a16="http://schemas.microsoft.com/office/drawing/2014/main" id="{4806AD6F-B982-8AD9-8082-EFADDA87B521}"/>
              </a:ext>
            </a:extLst>
          </p:cNvPr>
          <p:cNvPicPr>
            <a:picLocks noChangeAspect="1"/>
          </p:cNvPicPr>
          <p:nvPr/>
        </p:nvPicPr>
        <p:blipFill>
          <a:blip r:embed="rId5"/>
          <a:stretch>
            <a:fillRect/>
          </a:stretch>
        </p:blipFill>
        <p:spPr>
          <a:xfrm>
            <a:off x="11559274" y="7459913"/>
            <a:ext cx="3071126" cy="76968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76920"/>
          </a:xfrm>
          <a:prstGeom prst="rect">
            <a:avLst/>
          </a:prstGeom>
        </p:spPr>
      </p:pic>
      <p:sp>
        <p:nvSpPr>
          <p:cNvPr id="3" name="Text 0"/>
          <p:cNvSpPr/>
          <p:nvPr/>
        </p:nvSpPr>
        <p:spPr>
          <a:xfrm>
            <a:off x="793790" y="4348877"/>
            <a:ext cx="6521291" cy="847725"/>
          </a:xfrm>
          <a:prstGeom prst="rect">
            <a:avLst/>
          </a:prstGeom>
          <a:noFill/>
          <a:ln/>
        </p:spPr>
        <p:txBody>
          <a:bodyPr wrap="none" lIns="0" tIns="0" rIns="0" bIns="0" rtlCol="0" anchor="t"/>
          <a:lstStyle/>
          <a:p>
            <a:pPr marL="0" indent="0" algn="l">
              <a:lnSpc>
                <a:spcPts val="6650"/>
              </a:lnSpc>
              <a:buNone/>
            </a:pPr>
            <a:r>
              <a:rPr lang="en-US" sz="5100" dirty="0">
                <a:solidFill>
                  <a:srgbClr val="532418"/>
                </a:solidFill>
                <a:latin typeface="Libre Baskerville" panose="02000000000000000000" pitchFamily="2" charset="0"/>
                <a:ea typeface="Marcellus" pitchFamily="34" charset="-122"/>
                <a:cs typeface="Marcellus" pitchFamily="34" charset="-120"/>
              </a:rPr>
              <a:t>Objective</a:t>
            </a:r>
            <a:endParaRPr lang="en-US" sz="5100" dirty="0"/>
          </a:p>
        </p:txBody>
      </p:sp>
      <p:sp>
        <p:nvSpPr>
          <p:cNvPr id="4" name="Text 1"/>
          <p:cNvSpPr/>
          <p:nvPr/>
        </p:nvSpPr>
        <p:spPr>
          <a:xfrm>
            <a:off x="793790" y="5536763"/>
            <a:ext cx="13042821" cy="1179195"/>
          </a:xfrm>
          <a:prstGeom prst="rect">
            <a:avLst/>
          </a:prstGeom>
          <a:noFill/>
          <a:ln/>
        </p:spPr>
        <p:txBody>
          <a:bodyPr wrap="square" lIns="0" tIns="0" rIns="0" bIns="0" rtlCol="0" anchor="t"/>
          <a:lstStyle/>
          <a:p>
            <a:pPr marL="0" indent="0" algn="l">
              <a:lnSpc>
                <a:spcPts val="2300"/>
              </a:lnSpc>
              <a:buNone/>
            </a:pPr>
            <a:r>
              <a:rPr lang="en-US" sz="1750" dirty="0">
                <a:solidFill>
                  <a:srgbClr val="67534F"/>
                </a:solidFill>
                <a:latin typeface="Montserrat" pitchFamily="34" charset="0"/>
                <a:ea typeface="Montserrat" pitchFamily="34" charset="-122"/>
                <a:cs typeface="Montserrat" pitchFamily="34" charset="-120"/>
              </a:rPr>
              <a:t>To perform data manipulation and solve analytical queries on an e-commerce dataset using both SQL and Python (Pandas). The aim of this project is to demonstrate practical skills in data cleaning, transformation, aggregation, and insight generation by applying both tools effectively to real-world business problems, rather than comparing them.</a:t>
            </a:r>
            <a:endParaRPr lang="en-US" sz="1750" dirty="0"/>
          </a:p>
        </p:txBody>
      </p:sp>
      <p:pic>
        <p:nvPicPr>
          <p:cNvPr id="5" name="Picture 4">
            <a:extLst>
              <a:ext uri="{FF2B5EF4-FFF2-40B4-BE49-F238E27FC236}">
                <a16:creationId xmlns:a16="http://schemas.microsoft.com/office/drawing/2014/main" id="{AFDCB86B-4D7C-3BE3-EAEC-589995A8E91C}"/>
              </a:ext>
            </a:extLst>
          </p:cNvPr>
          <p:cNvPicPr>
            <a:picLocks noChangeAspect="1"/>
          </p:cNvPicPr>
          <p:nvPr/>
        </p:nvPicPr>
        <p:blipFill>
          <a:blip r:embed="rId4"/>
          <a:stretch>
            <a:fillRect/>
          </a:stretch>
        </p:blipFill>
        <p:spPr>
          <a:xfrm>
            <a:off x="11559274" y="7459913"/>
            <a:ext cx="3071126" cy="76968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93790" y="827365"/>
            <a:ext cx="6455212" cy="508516"/>
          </a:xfrm>
          <a:prstGeom prst="rect">
            <a:avLst/>
          </a:prstGeom>
          <a:noFill/>
          <a:ln/>
        </p:spPr>
        <p:txBody>
          <a:bodyPr wrap="none" lIns="0" tIns="0" rIns="0" bIns="0" rtlCol="0" anchor="t"/>
          <a:lstStyle/>
          <a:p>
            <a:pPr marL="0" indent="0" algn="l">
              <a:lnSpc>
                <a:spcPts val="4000"/>
              </a:lnSpc>
              <a:buNone/>
            </a:pPr>
            <a:r>
              <a:rPr lang="en-US" sz="2450" dirty="0">
                <a:solidFill>
                  <a:srgbClr val="532418"/>
                </a:solidFill>
                <a:latin typeface="Libre Baskerville" panose="02000000000000000000" pitchFamily="2" charset="0"/>
                <a:ea typeface="Marcellus" pitchFamily="34" charset="-122"/>
                <a:cs typeface="Marcellus" pitchFamily="34" charset="-120"/>
              </a:rPr>
              <a:t>5. Total Revenue per Seller &amp; Ranking</a:t>
            </a:r>
            <a:endParaRPr lang="en-US" sz="2450" dirty="0"/>
          </a:p>
        </p:txBody>
      </p:sp>
      <p:sp>
        <p:nvSpPr>
          <p:cNvPr id="3" name="Text 1"/>
          <p:cNvSpPr/>
          <p:nvPr/>
        </p:nvSpPr>
        <p:spPr>
          <a:xfrm>
            <a:off x="793790" y="1902857"/>
            <a:ext cx="3260646" cy="423863"/>
          </a:xfrm>
          <a:prstGeom prst="rect">
            <a:avLst/>
          </a:prstGeom>
          <a:noFill/>
          <a:ln/>
        </p:spPr>
        <p:txBody>
          <a:bodyPr wrap="none" lIns="0" tIns="0" rIns="0" bIns="0" rtlCol="0" anchor="t"/>
          <a:lstStyle/>
          <a:p>
            <a:pPr marL="0" indent="0" algn="l">
              <a:lnSpc>
                <a:spcPts val="3300"/>
              </a:lnSpc>
              <a:buNone/>
            </a:pPr>
            <a:r>
              <a:rPr lang="en-US" sz="2550" dirty="0">
                <a:solidFill>
                  <a:srgbClr val="532418"/>
                </a:solidFill>
                <a:latin typeface="Libre Baskerville" panose="02000000000000000000" pitchFamily="2" charset="0"/>
                <a:ea typeface="Marcellus" pitchFamily="34" charset="-122"/>
                <a:cs typeface="Marcellus" pitchFamily="34" charset="-120"/>
              </a:rPr>
              <a:t>CODE : Python</a:t>
            </a:r>
            <a:endParaRPr lang="en-US" sz="2550" dirty="0"/>
          </a:p>
        </p:txBody>
      </p:sp>
      <p:sp>
        <p:nvSpPr>
          <p:cNvPr id="4" name="Shape 2"/>
          <p:cNvSpPr/>
          <p:nvPr/>
        </p:nvSpPr>
        <p:spPr>
          <a:xfrm>
            <a:off x="793790" y="2581870"/>
            <a:ext cx="6244709" cy="1519238"/>
          </a:xfrm>
          <a:prstGeom prst="roundRect">
            <a:avLst>
              <a:gd name="adj" fmla="val 6271"/>
            </a:avLst>
          </a:prstGeom>
          <a:solidFill>
            <a:srgbClr val="F2F2E7"/>
          </a:solidFill>
          <a:ln/>
        </p:spPr>
      </p:sp>
      <p:sp>
        <p:nvSpPr>
          <p:cNvPr id="5" name="Shape 3"/>
          <p:cNvSpPr/>
          <p:nvPr/>
        </p:nvSpPr>
        <p:spPr>
          <a:xfrm>
            <a:off x="782479" y="2581870"/>
            <a:ext cx="6267331" cy="1519238"/>
          </a:xfrm>
          <a:prstGeom prst="roundRect">
            <a:avLst>
              <a:gd name="adj" fmla="val 2240"/>
            </a:avLst>
          </a:prstGeom>
          <a:solidFill>
            <a:srgbClr val="F2F2E7"/>
          </a:solidFill>
          <a:ln/>
        </p:spPr>
      </p:sp>
      <p:sp>
        <p:nvSpPr>
          <p:cNvPr id="6" name="Text 4"/>
          <p:cNvSpPr/>
          <p:nvPr/>
        </p:nvSpPr>
        <p:spPr>
          <a:xfrm>
            <a:off x="1009293" y="2751892"/>
            <a:ext cx="5813703" cy="1179195"/>
          </a:xfrm>
          <a:prstGeom prst="rect">
            <a:avLst/>
          </a:prstGeom>
          <a:noFill/>
          <a:ln/>
        </p:spPr>
        <p:txBody>
          <a:bodyPr wrap="square" lIns="0" tIns="0" rIns="0" bIns="0" rtlCol="0" anchor="t"/>
          <a:lstStyle/>
          <a:p>
            <a:pPr marL="0" indent="0" algn="l">
              <a:lnSpc>
                <a:spcPts val="2300"/>
              </a:lnSpc>
              <a:buNone/>
            </a:pPr>
            <a:r>
              <a:rPr lang="en-US" sz="1750" dirty="0">
                <a:solidFill>
                  <a:srgbClr val="67534F"/>
                </a:solidFill>
                <a:highlight>
                  <a:srgbClr val="F2F2E7"/>
                </a:highlight>
                <a:latin typeface="Consolas" pitchFamily="34" charset="0"/>
                <a:ea typeface="Consolas" pitchFamily="34" charset="-122"/>
                <a:cs typeface="Consolas" pitchFamily="34" charset="-120"/>
              </a:rPr>
              <a:t>seller_revenue =</a:t>
            </a:r>
            <a:endParaRPr lang="en-US" sz="1750" dirty="0"/>
          </a:p>
          <a:p>
            <a:pPr marL="0" indent="0" algn="l">
              <a:lnSpc>
                <a:spcPts val="2300"/>
              </a:lnSpc>
              <a:buNone/>
            </a:pPr>
            <a:r>
              <a:rPr lang="en-US" sz="1750" dirty="0">
                <a:solidFill>
                  <a:srgbClr val="67534F"/>
                </a:solidFill>
                <a:highlight>
                  <a:srgbClr val="F2F2E7"/>
                </a:highlight>
                <a:latin typeface="Consolas" pitchFamily="34" charset="0"/>
                <a:ea typeface="Consolas" pitchFamily="34" charset="-122"/>
                <a:cs typeface="Consolas" pitchFamily="34" charset="-120"/>
              </a:rPr>
              <a:t>order_items.groupby('seller_id')</a:t>
            </a:r>
            <a:endParaRPr lang="en-US" sz="1750" dirty="0"/>
          </a:p>
          <a:p>
            <a:pPr marL="0" indent="0" algn="l">
              <a:lnSpc>
                <a:spcPts val="2300"/>
              </a:lnSpc>
              <a:buNone/>
            </a:pPr>
            <a:r>
              <a:rPr lang="en-US" sz="1750" dirty="0">
                <a:solidFill>
                  <a:srgbClr val="67534F"/>
                </a:solidFill>
                <a:highlight>
                  <a:srgbClr val="F2F2E7"/>
                </a:highlight>
                <a:latin typeface="Consolas" pitchFamily="34" charset="0"/>
                <a:ea typeface="Consolas" pitchFamily="34" charset="-122"/>
                <a:cs typeface="Consolas" pitchFamily="34" charset="-120"/>
              </a:rPr>
              <a:t>['price'].sum().sort_values(ascending=False)seller_revenue.rank(ascending=False)</a:t>
            </a:r>
            <a:endParaRPr lang="en-US" sz="1750" dirty="0"/>
          </a:p>
        </p:txBody>
      </p:sp>
      <p:pic>
        <p:nvPicPr>
          <p:cNvPr id="7" name="Image 0" descr="preencoded.png"/>
          <p:cNvPicPr>
            <a:picLocks noChangeAspect="1"/>
          </p:cNvPicPr>
          <p:nvPr/>
        </p:nvPicPr>
        <p:blipFill>
          <a:blip r:embed="rId3"/>
          <a:stretch>
            <a:fillRect/>
          </a:stretch>
        </p:blipFill>
        <p:spPr>
          <a:xfrm>
            <a:off x="793790" y="4356259"/>
            <a:ext cx="4933474" cy="2769394"/>
          </a:xfrm>
          <a:prstGeom prst="rect">
            <a:avLst/>
          </a:prstGeom>
        </p:spPr>
      </p:pic>
      <p:sp>
        <p:nvSpPr>
          <p:cNvPr id="8" name="Text 5"/>
          <p:cNvSpPr/>
          <p:nvPr/>
        </p:nvSpPr>
        <p:spPr>
          <a:xfrm>
            <a:off x="7599521" y="1902857"/>
            <a:ext cx="3260646" cy="423863"/>
          </a:xfrm>
          <a:prstGeom prst="rect">
            <a:avLst/>
          </a:prstGeom>
          <a:noFill/>
          <a:ln/>
        </p:spPr>
        <p:txBody>
          <a:bodyPr wrap="none" lIns="0" tIns="0" rIns="0" bIns="0" rtlCol="0" anchor="t"/>
          <a:lstStyle/>
          <a:p>
            <a:pPr marL="0" indent="0" algn="l">
              <a:lnSpc>
                <a:spcPts val="3300"/>
              </a:lnSpc>
              <a:buNone/>
            </a:pPr>
            <a:r>
              <a:rPr lang="en-US" sz="2550" dirty="0">
                <a:solidFill>
                  <a:srgbClr val="532418"/>
                </a:solidFill>
                <a:latin typeface="Libre Baskerville" panose="02000000000000000000" pitchFamily="2" charset="0"/>
                <a:ea typeface="Marcellus" pitchFamily="34" charset="-122"/>
                <a:cs typeface="Marcellus" pitchFamily="34" charset="-120"/>
              </a:rPr>
              <a:t>CODE : SQL</a:t>
            </a:r>
            <a:endParaRPr lang="en-US" sz="2550" dirty="0"/>
          </a:p>
        </p:txBody>
      </p:sp>
      <p:sp>
        <p:nvSpPr>
          <p:cNvPr id="9" name="Shape 6"/>
          <p:cNvSpPr/>
          <p:nvPr/>
        </p:nvSpPr>
        <p:spPr>
          <a:xfrm>
            <a:off x="7599521" y="2581870"/>
            <a:ext cx="6244709" cy="1224439"/>
          </a:xfrm>
          <a:prstGeom prst="roundRect">
            <a:avLst>
              <a:gd name="adj" fmla="val 7781"/>
            </a:avLst>
          </a:prstGeom>
          <a:solidFill>
            <a:srgbClr val="F2F2E7"/>
          </a:solidFill>
          <a:ln/>
        </p:spPr>
      </p:sp>
      <p:sp>
        <p:nvSpPr>
          <p:cNvPr id="10" name="Shape 7"/>
          <p:cNvSpPr/>
          <p:nvPr/>
        </p:nvSpPr>
        <p:spPr>
          <a:xfrm>
            <a:off x="7588210" y="2581870"/>
            <a:ext cx="6267331" cy="1224439"/>
          </a:xfrm>
          <a:prstGeom prst="roundRect">
            <a:avLst>
              <a:gd name="adj" fmla="val 2779"/>
            </a:avLst>
          </a:prstGeom>
          <a:solidFill>
            <a:srgbClr val="F2F2E7"/>
          </a:solidFill>
          <a:ln/>
        </p:spPr>
      </p:sp>
      <p:sp>
        <p:nvSpPr>
          <p:cNvPr id="11" name="Text 8"/>
          <p:cNvSpPr/>
          <p:nvPr/>
        </p:nvSpPr>
        <p:spPr>
          <a:xfrm>
            <a:off x="7815024" y="2751892"/>
            <a:ext cx="5813703" cy="884396"/>
          </a:xfrm>
          <a:prstGeom prst="rect">
            <a:avLst/>
          </a:prstGeom>
          <a:noFill/>
          <a:ln/>
        </p:spPr>
        <p:txBody>
          <a:bodyPr wrap="square" lIns="0" tIns="0" rIns="0" bIns="0" rtlCol="0" anchor="t"/>
          <a:lstStyle/>
          <a:p>
            <a:pPr marL="0" indent="0" algn="l">
              <a:lnSpc>
                <a:spcPts val="2300"/>
              </a:lnSpc>
              <a:buNone/>
            </a:pPr>
            <a:r>
              <a:rPr lang="en-US" sz="1750" dirty="0">
                <a:solidFill>
                  <a:srgbClr val="67534F"/>
                </a:solidFill>
                <a:highlight>
                  <a:srgbClr val="F2F2E7"/>
                </a:highlight>
                <a:latin typeface="Consolas" pitchFamily="34" charset="0"/>
                <a:ea typeface="Consolas" pitchFamily="34" charset="-122"/>
                <a:cs typeface="Consolas" pitchFamily="34" charset="-120"/>
              </a:rPr>
              <a:t>SELECT      seller_id,   SUM(price) AS total_revenue,   RANK() OVER (ORDER BY SUM(price) DESC) AS revenue_rankFROM order_itemsGROUP BY seller_id;</a:t>
            </a:r>
            <a:endParaRPr lang="en-US" sz="1750" dirty="0"/>
          </a:p>
        </p:txBody>
      </p:sp>
      <p:pic>
        <p:nvPicPr>
          <p:cNvPr id="12" name="Image 1" descr="preencoded.png"/>
          <p:cNvPicPr>
            <a:picLocks noChangeAspect="1"/>
          </p:cNvPicPr>
          <p:nvPr/>
        </p:nvPicPr>
        <p:blipFill>
          <a:blip r:embed="rId4"/>
          <a:stretch>
            <a:fillRect/>
          </a:stretch>
        </p:blipFill>
        <p:spPr>
          <a:xfrm>
            <a:off x="7599521" y="4061460"/>
            <a:ext cx="5982533" cy="3085505"/>
          </a:xfrm>
          <a:prstGeom prst="rect">
            <a:avLst/>
          </a:prstGeom>
        </p:spPr>
      </p:pic>
      <p:pic>
        <p:nvPicPr>
          <p:cNvPr id="13" name="Picture 12">
            <a:extLst>
              <a:ext uri="{FF2B5EF4-FFF2-40B4-BE49-F238E27FC236}">
                <a16:creationId xmlns:a16="http://schemas.microsoft.com/office/drawing/2014/main" id="{A421D91C-936D-CAC0-6FCC-68F2F119DF4C}"/>
              </a:ext>
            </a:extLst>
          </p:cNvPr>
          <p:cNvPicPr>
            <a:picLocks noChangeAspect="1"/>
          </p:cNvPicPr>
          <p:nvPr/>
        </p:nvPicPr>
        <p:blipFill>
          <a:blip r:embed="rId5"/>
          <a:stretch>
            <a:fillRect/>
          </a:stretch>
        </p:blipFill>
        <p:spPr>
          <a:xfrm>
            <a:off x="11559274" y="7459913"/>
            <a:ext cx="3071126" cy="76968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793790" y="1112282"/>
            <a:ext cx="6133028" cy="483156"/>
          </a:xfrm>
          <a:prstGeom prst="rect">
            <a:avLst/>
          </a:prstGeom>
          <a:noFill/>
          <a:ln/>
        </p:spPr>
        <p:txBody>
          <a:bodyPr wrap="none" lIns="0" tIns="0" rIns="0" bIns="0" rtlCol="0" anchor="t"/>
          <a:lstStyle/>
          <a:p>
            <a:pPr marL="0" indent="0" algn="l">
              <a:lnSpc>
                <a:spcPts val="3800"/>
              </a:lnSpc>
              <a:buNone/>
            </a:pPr>
            <a:r>
              <a:rPr lang="en-US" sz="2450" dirty="0">
                <a:solidFill>
                  <a:srgbClr val="532418"/>
                </a:solidFill>
                <a:latin typeface="Libre Baskerville" panose="02000000000000000000" pitchFamily="2" charset="0"/>
                <a:ea typeface="Marcellus" pitchFamily="34" charset="-122"/>
                <a:cs typeface="Marcellus" pitchFamily="34" charset="-120"/>
              </a:rPr>
              <a:t>5.Total Revenue per Seller &amp; Ranking</a:t>
            </a:r>
            <a:endParaRPr lang="en-US" sz="2450" dirty="0"/>
          </a:p>
        </p:txBody>
      </p:sp>
      <p:sp>
        <p:nvSpPr>
          <p:cNvPr id="3" name="Text 1"/>
          <p:cNvSpPr/>
          <p:nvPr/>
        </p:nvSpPr>
        <p:spPr>
          <a:xfrm>
            <a:off x="793790" y="2107168"/>
            <a:ext cx="3097530" cy="402669"/>
          </a:xfrm>
          <a:prstGeom prst="rect">
            <a:avLst/>
          </a:prstGeom>
          <a:noFill/>
          <a:ln/>
        </p:spPr>
        <p:txBody>
          <a:bodyPr wrap="none" lIns="0" tIns="0" rIns="0" bIns="0" rtlCol="0" anchor="t"/>
          <a:lstStyle/>
          <a:p>
            <a:pPr marL="0" indent="0" algn="l">
              <a:lnSpc>
                <a:spcPts val="3150"/>
              </a:lnSpc>
              <a:buNone/>
            </a:pPr>
            <a:r>
              <a:rPr lang="en-US" sz="2400" dirty="0">
                <a:solidFill>
                  <a:srgbClr val="532418"/>
                </a:solidFill>
                <a:latin typeface="Libre Baskerville" panose="02000000000000000000" pitchFamily="2" charset="0"/>
                <a:ea typeface="Marcellus" pitchFamily="34" charset="-122"/>
                <a:cs typeface="Marcellus" pitchFamily="34" charset="-120"/>
              </a:rPr>
              <a:t>CODE : Python</a:t>
            </a:r>
            <a:endParaRPr lang="en-US" sz="2400" dirty="0"/>
          </a:p>
        </p:txBody>
      </p:sp>
      <p:sp>
        <p:nvSpPr>
          <p:cNvPr id="4" name="Shape 2"/>
          <p:cNvSpPr/>
          <p:nvPr/>
        </p:nvSpPr>
        <p:spPr>
          <a:xfrm>
            <a:off x="793790" y="2740104"/>
            <a:ext cx="6258520" cy="4146947"/>
          </a:xfrm>
          <a:prstGeom prst="roundRect">
            <a:avLst>
              <a:gd name="adj" fmla="val 2182"/>
            </a:avLst>
          </a:prstGeom>
          <a:solidFill>
            <a:srgbClr val="F2F2E7"/>
          </a:solidFill>
          <a:ln/>
        </p:spPr>
      </p:sp>
      <p:sp>
        <p:nvSpPr>
          <p:cNvPr id="5" name="Shape 3"/>
          <p:cNvSpPr/>
          <p:nvPr/>
        </p:nvSpPr>
        <p:spPr>
          <a:xfrm>
            <a:off x="783074" y="2740104"/>
            <a:ext cx="6279952" cy="4146947"/>
          </a:xfrm>
          <a:prstGeom prst="roundRect">
            <a:avLst>
              <a:gd name="adj" fmla="val 779"/>
            </a:avLst>
          </a:prstGeom>
          <a:solidFill>
            <a:srgbClr val="F2F2E7"/>
          </a:solidFill>
          <a:ln/>
        </p:spPr>
      </p:sp>
      <p:sp>
        <p:nvSpPr>
          <p:cNvPr id="6" name="Text 4"/>
          <p:cNvSpPr/>
          <p:nvPr/>
        </p:nvSpPr>
        <p:spPr>
          <a:xfrm>
            <a:off x="998458" y="2901672"/>
            <a:ext cx="5849183" cy="3823811"/>
          </a:xfrm>
          <a:prstGeom prst="rect">
            <a:avLst/>
          </a:prstGeom>
          <a:noFill/>
          <a:ln/>
        </p:spPr>
        <p:txBody>
          <a:bodyPr wrap="square" lIns="0" tIns="0" rIns="0" bIns="0" rtlCol="0" anchor="t"/>
          <a:lstStyle/>
          <a:p>
            <a:pPr marL="0" indent="0" algn="l">
              <a:lnSpc>
                <a:spcPts val="2150"/>
              </a:lnSpc>
              <a:buNone/>
            </a:pPr>
            <a:r>
              <a:rPr lang="en-US" sz="1650" dirty="0">
                <a:solidFill>
                  <a:srgbClr val="67534F"/>
                </a:solidFill>
                <a:highlight>
                  <a:srgbClr val="F2F2E7"/>
                </a:highlight>
                <a:latin typeface="Consolas" pitchFamily="34" charset="0"/>
                <a:ea typeface="Consolas" pitchFamily="34" charset="-122"/>
                <a:cs typeface="Consolas" pitchFamily="34" charset="-120"/>
              </a:rPr>
              <a:t>seller_revenue = order_items.groupby('seller_id')['price'].sum().reset_index()
seller_revenue.columns = ['seller_id', 'total_revenue']
seller_revenue['rank'] = seller_revenue['total_revenue'] \
    .rank(method='dense', ascending=False)
seller_revenue = seller_revenue.sort_values('total_revenue', ascending=False)
seller_revenue.head()
</a:t>
            </a:r>
            <a:endParaRPr lang="en-US" sz="1650" dirty="0"/>
          </a:p>
        </p:txBody>
      </p:sp>
      <p:sp>
        <p:nvSpPr>
          <p:cNvPr id="7" name="Text 5"/>
          <p:cNvSpPr/>
          <p:nvPr/>
        </p:nvSpPr>
        <p:spPr>
          <a:xfrm>
            <a:off x="7585710" y="2830949"/>
            <a:ext cx="3925253" cy="402669"/>
          </a:xfrm>
          <a:prstGeom prst="rect">
            <a:avLst/>
          </a:prstGeom>
          <a:noFill/>
          <a:ln/>
        </p:spPr>
        <p:txBody>
          <a:bodyPr wrap="none" lIns="0" tIns="0" rIns="0" bIns="0" rtlCol="0" anchor="t"/>
          <a:lstStyle/>
          <a:p>
            <a:pPr marL="0" indent="0" algn="l">
              <a:lnSpc>
                <a:spcPts val="3150"/>
              </a:lnSpc>
              <a:buNone/>
            </a:pPr>
            <a:r>
              <a:rPr lang="en-US" sz="2400" dirty="0">
                <a:solidFill>
                  <a:srgbClr val="532418"/>
                </a:solidFill>
                <a:latin typeface="Libre Baskerville" panose="02000000000000000000" pitchFamily="2" charset="0"/>
                <a:ea typeface="Marcellus" pitchFamily="34" charset="-122"/>
                <a:cs typeface="Marcellus" pitchFamily="34" charset="-120"/>
              </a:rPr>
              <a:t>                     </a:t>
            </a:r>
            <a:r>
              <a:rPr lang="en-US" sz="2400" i="1" dirty="0">
                <a:solidFill>
                  <a:srgbClr val="532418"/>
                </a:solidFill>
                <a:latin typeface="Libre Baskerville" panose="02000000000000000000" pitchFamily="2" charset="0"/>
                <a:ea typeface="Marcellus" pitchFamily="34" charset="-122"/>
                <a:cs typeface="Marcellus" pitchFamily="34" charset="-120"/>
              </a:rPr>
              <a:t>Total Revenue</a:t>
            </a:r>
            <a:endParaRPr lang="en-US" sz="2400" dirty="0"/>
          </a:p>
        </p:txBody>
      </p:sp>
      <p:pic>
        <p:nvPicPr>
          <p:cNvPr id="8" name="Image 0" descr="preencoded.png"/>
          <p:cNvPicPr>
            <a:picLocks noChangeAspect="1"/>
          </p:cNvPicPr>
          <p:nvPr/>
        </p:nvPicPr>
        <p:blipFill>
          <a:blip r:embed="rId3"/>
          <a:stretch>
            <a:fillRect/>
          </a:stretch>
        </p:blipFill>
        <p:spPr>
          <a:xfrm>
            <a:off x="7846338" y="3463885"/>
            <a:ext cx="5737265" cy="2242066"/>
          </a:xfrm>
          <a:prstGeom prst="rect">
            <a:avLst/>
          </a:prstGeom>
        </p:spPr>
      </p:pic>
      <p:sp>
        <p:nvSpPr>
          <p:cNvPr id="9" name="Text 6"/>
          <p:cNvSpPr/>
          <p:nvPr/>
        </p:nvSpPr>
        <p:spPr>
          <a:xfrm>
            <a:off x="7585710" y="5936218"/>
            <a:ext cx="6258520" cy="273129"/>
          </a:xfrm>
          <a:prstGeom prst="rect">
            <a:avLst/>
          </a:prstGeom>
          <a:noFill/>
          <a:ln/>
        </p:spPr>
        <p:txBody>
          <a:bodyPr wrap="none" lIns="0" tIns="0" rIns="0" bIns="0" rtlCol="0" anchor="t"/>
          <a:lstStyle/>
          <a:p>
            <a:pPr marL="0" indent="0" algn="l">
              <a:lnSpc>
                <a:spcPts val="2150"/>
              </a:lnSpc>
              <a:buNone/>
            </a:pPr>
            <a:endParaRPr lang="en-US" sz="1650" dirty="0"/>
          </a:p>
        </p:txBody>
      </p:sp>
      <p:pic>
        <p:nvPicPr>
          <p:cNvPr id="10" name="Picture 9">
            <a:extLst>
              <a:ext uri="{FF2B5EF4-FFF2-40B4-BE49-F238E27FC236}">
                <a16:creationId xmlns:a16="http://schemas.microsoft.com/office/drawing/2014/main" id="{519FBF2C-224E-41A1-2991-6B09B9F2630B}"/>
              </a:ext>
            </a:extLst>
          </p:cNvPr>
          <p:cNvPicPr>
            <a:picLocks noChangeAspect="1"/>
          </p:cNvPicPr>
          <p:nvPr/>
        </p:nvPicPr>
        <p:blipFill>
          <a:blip r:embed="rId4"/>
          <a:stretch>
            <a:fillRect/>
          </a:stretch>
        </p:blipFill>
        <p:spPr>
          <a:xfrm>
            <a:off x="11559274" y="7459913"/>
            <a:ext cx="3071126" cy="76968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793790" y="1023699"/>
            <a:ext cx="6455212" cy="508516"/>
          </a:xfrm>
          <a:prstGeom prst="rect">
            <a:avLst/>
          </a:prstGeom>
          <a:noFill/>
          <a:ln/>
        </p:spPr>
        <p:txBody>
          <a:bodyPr wrap="none" lIns="0" tIns="0" rIns="0" bIns="0" rtlCol="0" anchor="t"/>
          <a:lstStyle/>
          <a:p>
            <a:pPr marL="0" indent="0" algn="l">
              <a:lnSpc>
                <a:spcPts val="4000"/>
              </a:lnSpc>
              <a:buNone/>
            </a:pPr>
            <a:r>
              <a:rPr lang="en-US" sz="2450" dirty="0">
                <a:solidFill>
                  <a:srgbClr val="532418"/>
                </a:solidFill>
                <a:latin typeface="Libre Baskerville" panose="02000000000000000000" pitchFamily="2" charset="0"/>
                <a:ea typeface="Marcellus" pitchFamily="34" charset="-122"/>
                <a:cs typeface="Marcellus" pitchFamily="34" charset="-120"/>
              </a:rPr>
              <a:t>5. Total Revenue per Seller &amp; Ranking</a:t>
            </a:r>
            <a:endParaRPr lang="en-US" sz="2450" dirty="0"/>
          </a:p>
        </p:txBody>
      </p:sp>
      <p:sp>
        <p:nvSpPr>
          <p:cNvPr id="3" name="Text 1"/>
          <p:cNvSpPr/>
          <p:nvPr/>
        </p:nvSpPr>
        <p:spPr>
          <a:xfrm>
            <a:off x="793790" y="2099191"/>
            <a:ext cx="3260646" cy="423863"/>
          </a:xfrm>
          <a:prstGeom prst="rect">
            <a:avLst/>
          </a:prstGeom>
          <a:noFill/>
          <a:ln/>
        </p:spPr>
        <p:txBody>
          <a:bodyPr wrap="none" lIns="0" tIns="0" rIns="0" bIns="0" rtlCol="0" anchor="t"/>
          <a:lstStyle/>
          <a:p>
            <a:pPr marL="0" indent="0" algn="l">
              <a:lnSpc>
                <a:spcPts val="3300"/>
              </a:lnSpc>
              <a:buNone/>
            </a:pPr>
            <a:r>
              <a:rPr lang="en-US" sz="2550" dirty="0">
                <a:solidFill>
                  <a:srgbClr val="532418"/>
                </a:solidFill>
                <a:latin typeface="Libre Baskerville" panose="02000000000000000000" pitchFamily="2" charset="0"/>
                <a:ea typeface="Marcellus" pitchFamily="34" charset="-122"/>
                <a:cs typeface="Marcellus" pitchFamily="34" charset="-120"/>
              </a:rPr>
              <a:t>CODE : Python</a:t>
            </a:r>
            <a:endParaRPr lang="en-US" sz="2550" dirty="0"/>
          </a:p>
        </p:txBody>
      </p:sp>
      <p:sp>
        <p:nvSpPr>
          <p:cNvPr id="4" name="Shape 2"/>
          <p:cNvSpPr/>
          <p:nvPr/>
        </p:nvSpPr>
        <p:spPr>
          <a:xfrm>
            <a:off x="793790" y="2778204"/>
            <a:ext cx="6244709" cy="4172426"/>
          </a:xfrm>
          <a:prstGeom prst="roundRect">
            <a:avLst>
              <a:gd name="adj" fmla="val 2283"/>
            </a:avLst>
          </a:prstGeom>
          <a:solidFill>
            <a:srgbClr val="F2F2E7"/>
          </a:solidFill>
          <a:ln/>
        </p:spPr>
      </p:sp>
      <p:sp>
        <p:nvSpPr>
          <p:cNvPr id="5" name="Shape 3"/>
          <p:cNvSpPr/>
          <p:nvPr/>
        </p:nvSpPr>
        <p:spPr>
          <a:xfrm>
            <a:off x="782479" y="2778204"/>
            <a:ext cx="6267331" cy="4172426"/>
          </a:xfrm>
          <a:prstGeom prst="roundRect">
            <a:avLst>
              <a:gd name="adj" fmla="val 815"/>
            </a:avLst>
          </a:prstGeom>
          <a:solidFill>
            <a:srgbClr val="F2F2E7"/>
          </a:solidFill>
          <a:ln/>
        </p:spPr>
      </p:sp>
      <p:sp>
        <p:nvSpPr>
          <p:cNvPr id="6" name="Text 4"/>
          <p:cNvSpPr/>
          <p:nvPr/>
        </p:nvSpPr>
        <p:spPr>
          <a:xfrm>
            <a:off x="1009293" y="2948226"/>
            <a:ext cx="5813703" cy="3832384"/>
          </a:xfrm>
          <a:prstGeom prst="rect">
            <a:avLst/>
          </a:prstGeom>
          <a:noFill/>
          <a:ln/>
        </p:spPr>
        <p:txBody>
          <a:bodyPr wrap="square" lIns="0" tIns="0" rIns="0" bIns="0" rtlCol="0" anchor="t"/>
          <a:lstStyle/>
          <a:p>
            <a:pPr marL="0" indent="0" algn="l">
              <a:lnSpc>
                <a:spcPts val="2300"/>
              </a:lnSpc>
              <a:buNone/>
            </a:pPr>
            <a:r>
              <a:rPr lang="en-US" sz="1750" dirty="0">
                <a:solidFill>
                  <a:srgbClr val="67534F"/>
                </a:solidFill>
                <a:highlight>
                  <a:srgbClr val="F2F2E7"/>
                </a:highlight>
                <a:latin typeface="Consolas" pitchFamily="34" charset="0"/>
                <a:ea typeface="Consolas" pitchFamily="34" charset="-122"/>
                <a:cs typeface="Consolas" pitchFamily="34" charset="-120"/>
              </a:rPr>
              <a:t>import matplotlib.pyplot as plt
top10 = seller_revenue.head(10)
plt.figure(figsize=(10,6))
plt.bar(top10['seller_id'], top10['total_revenue'])
plt.title('Top 10 Sellers by Revenue')
plt.xlabel('Seller ID')
plt.ylabel('Total Revenue')
plt.xticks(rotation=45)
plt.tight_layout()
plt.show()
</a:t>
            </a:r>
            <a:endParaRPr lang="en-US" sz="1750" dirty="0"/>
          </a:p>
        </p:txBody>
      </p:sp>
      <p:pic>
        <p:nvPicPr>
          <p:cNvPr id="7" name="Image 0" descr="preencoded.png"/>
          <p:cNvPicPr>
            <a:picLocks noChangeAspect="1"/>
          </p:cNvPicPr>
          <p:nvPr/>
        </p:nvPicPr>
        <p:blipFill>
          <a:blip r:embed="rId3"/>
          <a:stretch>
            <a:fillRect/>
          </a:stretch>
        </p:blipFill>
        <p:spPr>
          <a:xfrm>
            <a:off x="7599521" y="2970252"/>
            <a:ext cx="6244709" cy="3137535"/>
          </a:xfrm>
          <a:prstGeom prst="rect">
            <a:avLst/>
          </a:prstGeom>
        </p:spPr>
      </p:pic>
      <p:pic>
        <p:nvPicPr>
          <p:cNvPr id="8" name="Picture 7">
            <a:extLst>
              <a:ext uri="{FF2B5EF4-FFF2-40B4-BE49-F238E27FC236}">
                <a16:creationId xmlns:a16="http://schemas.microsoft.com/office/drawing/2014/main" id="{A973AFBA-53DC-C42C-0710-22D26D3A140E}"/>
              </a:ext>
            </a:extLst>
          </p:cNvPr>
          <p:cNvPicPr>
            <a:picLocks noChangeAspect="1"/>
          </p:cNvPicPr>
          <p:nvPr/>
        </p:nvPicPr>
        <p:blipFill>
          <a:blip r:embed="rId4"/>
          <a:stretch>
            <a:fillRect/>
          </a:stretch>
        </p:blipFill>
        <p:spPr>
          <a:xfrm>
            <a:off x="11559274" y="7459913"/>
            <a:ext cx="3071126" cy="76968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76920"/>
          </a:xfrm>
          <a:prstGeom prst="rect">
            <a:avLst/>
          </a:prstGeom>
        </p:spPr>
      </p:pic>
      <p:sp>
        <p:nvSpPr>
          <p:cNvPr id="3" name="Text 0"/>
          <p:cNvSpPr/>
          <p:nvPr/>
        </p:nvSpPr>
        <p:spPr>
          <a:xfrm>
            <a:off x="793790" y="4004667"/>
            <a:ext cx="6521291" cy="847725"/>
          </a:xfrm>
          <a:prstGeom prst="rect">
            <a:avLst/>
          </a:prstGeom>
          <a:noFill/>
          <a:ln/>
        </p:spPr>
        <p:txBody>
          <a:bodyPr wrap="none" lIns="0" tIns="0" rIns="0" bIns="0" rtlCol="0" anchor="t"/>
          <a:lstStyle/>
          <a:p>
            <a:pPr marL="0" indent="0" algn="l">
              <a:lnSpc>
                <a:spcPts val="6650"/>
              </a:lnSpc>
              <a:buNone/>
            </a:pPr>
            <a:r>
              <a:rPr lang="en-US" sz="5100" dirty="0">
                <a:solidFill>
                  <a:srgbClr val="532418"/>
                </a:solidFill>
                <a:latin typeface="Libre Baskerville" panose="02000000000000000000" pitchFamily="2" charset="0"/>
                <a:ea typeface="Marcellus" pitchFamily="34" charset="-122"/>
                <a:cs typeface="Marcellus" pitchFamily="34" charset="-120"/>
              </a:rPr>
              <a:t>Advance Problems</a:t>
            </a:r>
            <a:endParaRPr lang="en-US" sz="5100" dirty="0"/>
          </a:p>
        </p:txBody>
      </p:sp>
      <p:sp>
        <p:nvSpPr>
          <p:cNvPr id="4" name="Text 1"/>
          <p:cNvSpPr/>
          <p:nvPr/>
        </p:nvSpPr>
        <p:spPr>
          <a:xfrm>
            <a:off x="793790" y="4943118"/>
            <a:ext cx="10602158" cy="508516"/>
          </a:xfrm>
          <a:prstGeom prst="rect">
            <a:avLst/>
          </a:prstGeom>
          <a:noFill/>
          <a:ln/>
        </p:spPr>
        <p:txBody>
          <a:bodyPr wrap="none" lIns="0" tIns="0" rIns="0" bIns="0" rtlCol="0" anchor="t"/>
          <a:lstStyle/>
          <a:p>
            <a:pPr marL="0" indent="0" algn="l">
              <a:lnSpc>
                <a:spcPts val="4000"/>
              </a:lnSpc>
              <a:buNone/>
            </a:pPr>
            <a:r>
              <a:rPr lang="en-US" sz="3050" dirty="0">
                <a:solidFill>
                  <a:srgbClr val="532418"/>
                </a:solidFill>
                <a:latin typeface="Libre Baskerville" panose="02000000000000000000" pitchFamily="2" charset="0"/>
                <a:ea typeface="Marcellus" pitchFamily="34" charset="-122"/>
                <a:cs typeface="Marcellus" pitchFamily="34" charset="-120"/>
              </a:rPr>
              <a:t>Objective: Generate strategic and customer-centric insights.</a:t>
            </a:r>
            <a:endParaRPr lang="en-US" sz="3050" dirty="0"/>
          </a:p>
        </p:txBody>
      </p:sp>
      <p:pic>
        <p:nvPicPr>
          <p:cNvPr id="5" name="Image 1" descr="preencoded.png"/>
          <p:cNvPicPr>
            <a:picLocks noChangeAspect="1"/>
          </p:cNvPicPr>
          <p:nvPr/>
        </p:nvPicPr>
        <p:blipFill>
          <a:blip r:embed="rId4"/>
          <a:stretch>
            <a:fillRect/>
          </a:stretch>
        </p:blipFill>
        <p:spPr>
          <a:xfrm>
            <a:off x="3927753" y="5937766"/>
            <a:ext cx="1209794" cy="907256"/>
          </a:xfrm>
          <a:prstGeom prst="rect">
            <a:avLst/>
          </a:prstGeom>
        </p:spPr>
      </p:pic>
      <p:pic>
        <p:nvPicPr>
          <p:cNvPr id="6" name="Image 2" descr="preencoded.png"/>
          <p:cNvPicPr>
            <a:picLocks noChangeAspect="1"/>
          </p:cNvPicPr>
          <p:nvPr/>
        </p:nvPicPr>
        <p:blipFill>
          <a:blip r:embed="rId4"/>
          <a:stretch>
            <a:fillRect/>
          </a:stretch>
        </p:blipFill>
        <p:spPr>
          <a:xfrm>
            <a:off x="5318998" y="5937766"/>
            <a:ext cx="1209794" cy="907256"/>
          </a:xfrm>
          <a:prstGeom prst="rect">
            <a:avLst/>
          </a:prstGeom>
        </p:spPr>
      </p:pic>
      <p:pic>
        <p:nvPicPr>
          <p:cNvPr id="7" name="Image 3" descr="preencoded.png"/>
          <p:cNvPicPr>
            <a:picLocks noChangeAspect="1"/>
          </p:cNvPicPr>
          <p:nvPr/>
        </p:nvPicPr>
        <p:blipFill>
          <a:blip r:embed="rId4"/>
          <a:stretch>
            <a:fillRect/>
          </a:stretch>
        </p:blipFill>
        <p:spPr>
          <a:xfrm>
            <a:off x="6710243" y="5937766"/>
            <a:ext cx="1209794" cy="907256"/>
          </a:xfrm>
          <a:prstGeom prst="rect">
            <a:avLst/>
          </a:prstGeom>
        </p:spPr>
      </p:pic>
      <p:pic>
        <p:nvPicPr>
          <p:cNvPr id="8" name="Image 4" descr="preencoded.png"/>
          <p:cNvPicPr>
            <a:picLocks noChangeAspect="1"/>
          </p:cNvPicPr>
          <p:nvPr/>
        </p:nvPicPr>
        <p:blipFill>
          <a:blip r:embed="rId4"/>
          <a:stretch>
            <a:fillRect/>
          </a:stretch>
        </p:blipFill>
        <p:spPr>
          <a:xfrm>
            <a:off x="8101489" y="5937766"/>
            <a:ext cx="1209794" cy="907256"/>
          </a:xfrm>
          <a:prstGeom prst="rect">
            <a:avLst/>
          </a:prstGeom>
        </p:spPr>
      </p:pic>
      <p:pic>
        <p:nvPicPr>
          <p:cNvPr id="9" name="Image 5" descr="preencoded.png"/>
          <p:cNvPicPr>
            <a:picLocks noChangeAspect="1"/>
          </p:cNvPicPr>
          <p:nvPr/>
        </p:nvPicPr>
        <p:blipFill>
          <a:blip r:embed="rId4"/>
          <a:stretch>
            <a:fillRect/>
          </a:stretch>
        </p:blipFill>
        <p:spPr>
          <a:xfrm>
            <a:off x="9492734" y="5937766"/>
            <a:ext cx="1209794" cy="907256"/>
          </a:xfrm>
          <a:prstGeom prst="rect">
            <a:avLst/>
          </a:prstGeom>
        </p:spPr>
      </p:pic>
      <p:pic>
        <p:nvPicPr>
          <p:cNvPr id="10" name="Picture 9">
            <a:extLst>
              <a:ext uri="{FF2B5EF4-FFF2-40B4-BE49-F238E27FC236}">
                <a16:creationId xmlns:a16="http://schemas.microsoft.com/office/drawing/2014/main" id="{B2F03267-E958-91BD-6C74-04F317E4DEFF}"/>
              </a:ext>
            </a:extLst>
          </p:cNvPr>
          <p:cNvPicPr>
            <a:picLocks noChangeAspect="1"/>
          </p:cNvPicPr>
          <p:nvPr/>
        </p:nvPicPr>
        <p:blipFill>
          <a:blip r:embed="rId5"/>
          <a:stretch>
            <a:fillRect/>
          </a:stretch>
        </p:blipFill>
        <p:spPr>
          <a:xfrm>
            <a:off x="11559274" y="7459913"/>
            <a:ext cx="3071126" cy="76968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785932" y="183361"/>
            <a:ext cx="5952530" cy="355997"/>
          </a:xfrm>
          <a:prstGeom prst="rect">
            <a:avLst/>
          </a:prstGeom>
          <a:noFill/>
          <a:ln/>
        </p:spPr>
        <p:txBody>
          <a:bodyPr wrap="none" lIns="0" tIns="0" rIns="0" bIns="0" rtlCol="0" anchor="t"/>
          <a:lstStyle/>
          <a:p>
            <a:pPr marL="0" indent="0" algn="l">
              <a:lnSpc>
                <a:spcPts val="2800"/>
              </a:lnSpc>
              <a:buNone/>
            </a:pPr>
            <a:r>
              <a:rPr lang="en-US" sz="2450" dirty="0">
                <a:solidFill>
                  <a:srgbClr val="532418"/>
                </a:solidFill>
                <a:latin typeface="Libre Baskerville" panose="02000000000000000000" pitchFamily="2" charset="0"/>
                <a:ea typeface="Marcellus" pitchFamily="34" charset="-122"/>
                <a:cs typeface="Marcellus" pitchFamily="34" charset="-120"/>
              </a:rPr>
              <a:t>1.Moving Average of Order Value per Customer.</a:t>
            </a:r>
            <a:endParaRPr lang="en-US" sz="2450" dirty="0"/>
          </a:p>
        </p:txBody>
      </p:sp>
      <p:sp>
        <p:nvSpPr>
          <p:cNvPr id="3" name="Text 1"/>
          <p:cNvSpPr/>
          <p:nvPr/>
        </p:nvSpPr>
        <p:spPr>
          <a:xfrm>
            <a:off x="793790" y="1341239"/>
            <a:ext cx="2738914" cy="355997"/>
          </a:xfrm>
          <a:prstGeom prst="rect">
            <a:avLst/>
          </a:prstGeom>
          <a:noFill/>
          <a:ln/>
        </p:spPr>
        <p:txBody>
          <a:bodyPr wrap="none" lIns="0" tIns="0" rIns="0" bIns="0" rtlCol="0" anchor="t"/>
          <a:lstStyle/>
          <a:p>
            <a:pPr marL="0" indent="0" algn="l">
              <a:lnSpc>
                <a:spcPts val="2800"/>
              </a:lnSpc>
              <a:buNone/>
            </a:pPr>
            <a:r>
              <a:rPr lang="en-US" sz="2150" dirty="0">
                <a:solidFill>
                  <a:srgbClr val="532418"/>
                </a:solidFill>
                <a:latin typeface="Libre Baskerville" panose="02000000000000000000" pitchFamily="2" charset="0"/>
                <a:ea typeface="Marcellus" pitchFamily="34" charset="-122"/>
                <a:cs typeface="Marcellus" pitchFamily="34" charset="-120"/>
              </a:rPr>
              <a:t>CODE : Python</a:t>
            </a:r>
            <a:endParaRPr lang="en-US" sz="2150" dirty="0"/>
          </a:p>
        </p:txBody>
      </p:sp>
      <p:sp>
        <p:nvSpPr>
          <p:cNvPr id="4" name="Shape 2"/>
          <p:cNvSpPr/>
          <p:nvPr/>
        </p:nvSpPr>
        <p:spPr>
          <a:xfrm>
            <a:off x="793790" y="1822252"/>
            <a:ext cx="6327815" cy="2519601"/>
          </a:xfrm>
          <a:prstGeom prst="roundRect">
            <a:avLst>
              <a:gd name="adj" fmla="val 2647"/>
            </a:avLst>
          </a:prstGeom>
          <a:solidFill>
            <a:srgbClr val="F2F2E7"/>
          </a:solidFill>
          <a:ln/>
        </p:spPr>
      </p:sp>
      <p:sp>
        <p:nvSpPr>
          <p:cNvPr id="5" name="Shape 3"/>
          <p:cNvSpPr/>
          <p:nvPr/>
        </p:nvSpPr>
        <p:spPr>
          <a:xfrm>
            <a:off x="785932" y="1822252"/>
            <a:ext cx="6343531" cy="2519601"/>
          </a:xfrm>
          <a:prstGeom prst="roundRect">
            <a:avLst>
              <a:gd name="adj" fmla="val 945"/>
            </a:avLst>
          </a:prstGeom>
          <a:solidFill>
            <a:srgbClr val="F2F2E7"/>
          </a:solidFill>
          <a:ln/>
        </p:spPr>
      </p:sp>
      <p:sp>
        <p:nvSpPr>
          <p:cNvPr id="6" name="Text 4"/>
          <p:cNvSpPr/>
          <p:nvPr/>
        </p:nvSpPr>
        <p:spPr>
          <a:xfrm>
            <a:off x="944642" y="1941314"/>
            <a:ext cx="6026110" cy="2281476"/>
          </a:xfrm>
          <a:prstGeom prst="rect">
            <a:avLst/>
          </a:prstGeom>
          <a:noFill/>
          <a:ln/>
        </p:spPr>
        <p:txBody>
          <a:bodyPr wrap="square" lIns="0" tIns="0" rIns="0" bIns="0" rtlCol="0" anchor="t"/>
          <a:lstStyle/>
          <a:p>
            <a:pPr marL="0" indent="0" algn="l">
              <a:lnSpc>
                <a:spcPts val="1350"/>
              </a:lnSpc>
              <a:buNone/>
            </a:pPr>
            <a:r>
              <a:rPr lang="en-US" sz="1250" dirty="0">
                <a:solidFill>
                  <a:srgbClr val="67534F"/>
                </a:solidFill>
                <a:highlight>
                  <a:srgbClr val="F2F2E7"/>
                </a:highlight>
                <a:latin typeface="Consolas" pitchFamily="34" charset="0"/>
                <a:ea typeface="Consolas" pitchFamily="34" charset="-122"/>
                <a:cs typeface="Consolas" pitchFamily="34" charset="-120"/>
              </a:rPr>
              <a:t>df = orders.merge(order_payments, on='order_id', how='left')df.head()</a:t>
            </a:r>
            <a:endParaRPr lang="en-US" sz="1250" dirty="0"/>
          </a:p>
          <a:p>
            <a:pPr marL="0" indent="0" algn="l">
              <a:lnSpc>
                <a:spcPts val="1350"/>
              </a:lnSpc>
              <a:buNone/>
            </a:pPr>
            <a:endParaRPr lang="en-US" sz="1250" dirty="0"/>
          </a:p>
          <a:p>
            <a:pPr marL="0" indent="0" algn="l">
              <a:lnSpc>
                <a:spcPts val="1350"/>
              </a:lnSpc>
              <a:buNone/>
            </a:pPr>
            <a:r>
              <a:rPr lang="en-US" sz="1250" dirty="0">
                <a:solidFill>
                  <a:srgbClr val="67534F"/>
                </a:solidFill>
                <a:highlight>
                  <a:srgbClr val="F2F2E7"/>
                </a:highlight>
                <a:latin typeface="Consolas" pitchFamily="34" charset="0"/>
                <a:ea typeface="Consolas" pitchFamily="34" charset="-122"/>
                <a:cs typeface="Consolas" pitchFamily="34" charset="-120"/>
              </a:rPr>
              <a:t>df = df.sort_values(['customer_id', 'order_purchase_timestamp'])</a:t>
            </a:r>
            <a:endParaRPr lang="en-US" sz="1250" dirty="0"/>
          </a:p>
          <a:p>
            <a:pPr marL="0" indent="0" algn="l">
              <a:lnSpc>
                <a:spcPts val="1350"/>
              </a:lnSpc>
              <a:buNone/>
            </a:pPr>
            <a:endParaRPr lang="en-US" sz="1250" dirty="0"/>
          </a:p>
          <a:p>
            <a:pPr marL="0" indent="0" algn="l">
              <a:lnSpc>
                <a:spcPts val="1350"/>
              </a:lnSpc>
              <a:buNone/>
            </a:pPr>
            <a:r>
              <a:rPr lang="en-US" sz="1250" dirty="0">
                <a:solidFill>
                  <a:srgbClr val="67534F"/>
                </a:solidFill>
                <a:highlight>
                  <a:srgbClr val="F2F2E7"/>
                </a:highlight>
                <a:latin typeface="Consolas" pitchFamily="34" charset="0"/>
                <a:ea typeface="Consolas" pitchFamily="34" charset="-122"/>
                <a:cs typeface="Consolas" pitchFamily="34" charset="-120"/>
              </a:rPr>
              <a:t>df['moving_avg'] = (</a:t>
            </a:r>
            <a:endParaRPr lang="en-US" sz="1250" dirty="0"/>
          </a:p>
          <a:p>
            <a:pPr marL="0" indent="0" algn="l">
              <a:lnSpc>
                <a:spcPts val="1350"/>
              </a:lnSpc>
              <a:buNone/>
            </a:pPr>
            <a:r>
              <a:rPr lang="en-US" sz="1250" dirty="0">
                <a:solidFill>
                  <a:srgbClr val="67534F"/>
                </a:solidFill>
                <a:highlight>
                  <a:srgbClr val="F2F2E7"/>
                </a:highlight>
                <a:latin typeface="Consolas" pitchFamily="34" charset="0"/>
                <a:ea typeface="Consolas" pitchFamily="34" charset="-122"/>
                <a:cs typeface="Consolas" pitchFamily="34" charset="-120"/>
              </a:rPr>
              <a:t>   df.groupby('customer_id')['payment_value']</a:t>
            </a:r>
            <a:endParaRPr lang="en-US" sz="1250" dirty="0"/>
          </a:p>
          <a:p>
            <a:pPr marL="0" indent="0" algn="l">
              <a:lnSpc>
                <a:spcPts val="1350"/>
              </a:lnSpc>
              <a:buNone/>
            </a:pPr>
            <a:r>
              <a:rPr lang="en-US" sz="1250" dirty="0">
                <a:solidFill>
                  <a:srgbClr val="67534F"/>
                </a:solidFill>
                <a:highlight>
                  <a:srgbClr val="F2F2E7"/>
                </a:highlight>
                <a:latin typeface="Consolas" pitchFamily="34" charset="0"/>
                <a:ea typeface="Consolas" pitchFamily="34" charset="-122"/>
                <a:cs typeface="Consolas" pitchFamily="34" charset="-120"/>
              </a:rPr>
              <a:t>     .rolling(3, min_periods=1)</a:t>
            </a:r>
            <a:endParaRPr lang="en-US" sz="1250" dirty="0"/>
          </a:p>
          <a:p>
            <a:pPr marL="0" indent="0" algn="l">
              <a:lnSpc>
                <a:spcPts val="1350"/>
              </a:lnSpc>
              <a:buNone/>
            </a:pPr>
            <a:r>
              <a:rPr lang="en-US" sz="1250" dirty="0">
                <a:solidFill>
                  <a:srgbClr val="67534F"/>
                </a:solidFill>
                <a:highlight>
                  <a:srgbClr val="F2F2E7"/>
                </a:highlight>
                <a:latin typeface="Consolas" pitchFamily="34" charset="0"/>
                <a:ea typeface="Consolas" pitchFamily="34" charset="-122"/>
                <a:cs typeface="Consolas" pitchFamily="34" charset="-120"/>
              </a:rPr>
              <a:t>     .mean()</a:t>
            </a:r>
            <a:endParaRPr lang="en-US" sz="1250" dirty="0"/>
          </a:p>
          <a:p>
            <a:pPr marL="0" indent="0" algn="l">
              <a:lnSpc>
                <a:spcPts val="1350"/>
              </a:lnSpc>
              <a:buNone/>
            </a:pPr>
            <a:r>
              <a:rPr lang="en-US" sz="1250" dirty="0">
                <a:solidFill>
                  <a:srgbClr val="67534F"/>
                </a:solidFill>
                <a:highlight>
                  <a:srgbClr val="F2F2E7"/>
                </a:highlight>
                <a:latin typeface="Consolas" pitchFamily="34" charset="0"/>
                <a:ea typeface="Consolas" pitchFamily="34" charset="-122"/>
                <a:cs typeface="Consolas" pitchFamily="34" charset="-120"/>
              </a:rPr>
              <a:t>     .reset_index(level=0, drop=True))</a:t>
            </a:r>
            <a:endParaRPr lang="en-US" sz="1250" dirty="0"/>
          </a:p>
          <a:p>
            <a:pPr marL="0" indent="0" algn="l">
              <a:lnSpc>
                <a:spcPts val="1350"/>
              </a:lnSpc>
              <a:buNone/>
            </a:pPr>
            <a:endParaRPr lang="en-US" sz="1250" dirty="0"/>
          </a:p>
          <a:p>
            <a:pPr marL="0" indent="0" algn="l">
              <a:lnSpc>
                <a:spcPts val="1350"/>
              </a:lnSpc>
              <a:buNone/>
            </a:pPr>
            <a:r>
              <a:rPr lang="en-US" sz="1250" dirty="0">
                <a:solidFill>
                  <a:srgbClr val="67534F"/>
                </a:solidFill>
                <a:highlight>
                  <a:srgbClr val="F2F2E7"/>
                </a:highlight>
                <a:latin typeface="Consolas" pitchFamily="34" charset="0"/>
                <a:ea typeface="Consolas" pitchFamily="34" charset="-122"/>
                <a:cs typeface="Consolas" pitchFamily="34" charset="-120"/>
              </a:rPr>
              <a:t>df[['customer_id','order_purchase_timestamp','payment_value','moving_avg']].head(20)</a:t>
            </a:r>
            <a:endParaRPr lang="en-US" sz="1250" dirty="0"/>
          </a:p>
          <a:p>
            <a:pPr marL="0" indent="0" algn="l">
              <a:lnSpc>
                <a:spcPts val="1350"/>
              </a:lnSpc>
              <a:buNone/>
            </a:pPr>
            <a:r>
              <a:rPr lang="en-US" sz="1250" dirty="0">
                <a:solidFill>
                  <a:srgbClr val="67534F"/>
                </a:solidFill>
                <a:highlight>
                  <a:srgbClr val="F2F2E7"/>
                </a:highlight>
                <a:latin typeface="Consolas" pitchFamily="34" charset="0"/>
                <a:ea typeface="Consolas" pitchFamily="34" charset="-122"/>
                <a:cs typeface="Consolas" pitchFamily="34" charset="-120"/>
              </a:rPr>
              <a:t>        </a:t>
            </a:r>
            <a:endParaRPr lang="en-US" sz="1250" dirty="0"/>
          </a:p>
        </p:txBody>
      </p:sp>
      <p:pic>
        <p:nvPicPr>
          <p:cNvPr id="7" name="Image 0" descr="preencoded.png"/>
          <p:cNvPicPr>
            <a:picLocks noChangeAspect="1"/>
          </p:cNvPicPr>
          <p:nvPr/>
        </p:nvPicPr>
        <p:blipFill>
          <a:blip r:embed="rId3"/>
          <a:stretch>
            <a:fillRect/>
          </a:stretch>
        </p:blipFill>
        <p:spPr>
          <a:xfrm>
            <a:off x="793790" y="4466868"/>
            <a:ext cx="4429363" cy="2930128"/>
          </a:xfrm>
          <a:prstGeom prst="rect">
            <a:avLst/>
          </a:prstGeom>
        </p:spPr>
      </p:pic>
      <p:sp>
        <p:nvSpPr>
          <p:cNvPr id="8" name="Text 5"/>
          <p:cNvSpPr/>
          <p:nvPr/>
        </p:nvSpPr>
        <p:spPr>
          <a:xfrm>
            <a:off x="7516416" y="1341239"/>
            <a:ext cx="2738914" cy="355997"/>
          </a:xfrm>
          <a:prstGeom prst="rect">
            <a:avLst/>
          </a:prstGeom>
          <a:noFill/>
          <a:ln/>
        </p:spPr>
        <p:txBody>
          <a:bodyPr wrap="none" lIns="0" tIns="0" rIns="0" bIns="0" rtlCol="0" anchor="t"/>
          <a:lstStyle/>
          <a:p>
            <a:pPr marL="0" indent="0" algn="l">
              <a:lnSpc>
                <a:spcPts val="2800"/>
              </a:lnSpc>
              <a:buNone/>
            </a:pPr>
            <a:r>
              <a:rPr lang="en-US" sz="2150" dirty="0">
                <a:solidFill>
                  <a:srgbClr val="532418"/>
                </a:solidFill>
                <a:latin typeface="Libre Baskerville" panose="02000000000000000000" pitchFamily="2" charset="0"/>
                <a:ea typeface="Marcellus" pitchFamily="34" charset="-122"/>
                <a:cs typeface="Marcellus" pitchFamily="34" charset="-120"/>
              </a:rPr>
              <a:t>CODE : SQL</a:t>
            </a:r>
            <a:endParaRPr lang="en-US" sz="2150" dirty="0"/>
          </a:p>
        </p:txBody>
      </p:sp>
      <p:sp>
        <p:nvSpPr>
          <p:cNvPr id="9" name="Shape 6"/>
          <p:cNvSpPr/>
          <p:nvPr/>
        </p:nvSpPr>
        <p:spPr>
          <a:xfrm>
            <a:off x="7516416" y="1822252"/>
            <a:ext cx="6327815" cy="2519601"/>
          </a:xfrm>
          <a:prstGeom prst="roundRect">
            <a:avLst>
              <a:gd name="adj" fmla="val 2647"/>
            </a:avLst>
          </a:prstGeom>
          <a:solidFill>
            <a:srgbClr val="F2F2E7"/>
          </a:solidFill>
          <a:ln/>
        </p:spPr>
      </p:sp>
      <p:sp>
        <p:nvSpPr>
          <p:cNvPr id="10" name="Shape 7"/>
          <p:cNvSpPr/>
          <p:nvPr/>
        </p:nvSpPr>
        <p:spPr>
          <a:xfrm>
            <a:off x="7508558" y="1822252"/>
            <a:ext cx="6343531" cy="2519601"/>
          </a:xfrm>
          <a:prstGeom prst="roundRect">
            <a:avLst>
              <a:gd name="adj" fmla="val 945"/>
            </a:avLst>
          </a:prstGeom>
          <a:solidFill>
            <a:srgbClr val="F2F2E7"/>
          </a:solidFill>
          <a:ln/>
        </p:spPr>
      </p:sp>
      <p:sp>
        <p:nvSpPr>
          <p:cNvPr id="11" name="Text 8"/>
          <p:cNvSpPr/>
          <p:nvPr/>
        </p:nvSpPr>
        <p:spPr>
          <a:xfrm>
            <a:off x="7667268" y="1941314"/>
            <a:ext cx="6026110" cy="2281476"/>
          </a:xfrm>
          <a:prstGeom prst="rect">
            <a:avLst/>
          </a:prstGeom>
          <a:noFill/>
          <a:ln/>
        </p:spPr>
        <p:txBody>
          <a:bodyPr wrap="square" lIns="0" tIns="0" rIns="0" bIns="0" rtlCol="0" anchor="t"/>
          <a:lstStyle/>
          <a:p>
            <a:pPr marL="0" indent="0" algn="l">
              <a:lnSpc>
                <a:spcPts val="1350"/>
              </a:lnSpc>
              <a:buNone/>
            </a:pPr>
            <a:r>
              <a:rPr lang="en-US" sz="1250" dirty="0">
                <a:solidFill>
                  <a:srgbClr val="67534F"/>
                </a:solidFill>
                <a:highlight>
                  <a:srgbClr val="F2F2E7"/>
                </a:highlight>
                <a:latin typeface="Consolas" pitchFamily="34" charset="0"/>
                <a:ea typeface="Consolas" pitchFamily="34" charset="-122"/>
                <a:cs typeface="Consolas" pitchFamily="34" charset="-120"/>
              </a:rPr>
              <a:t>SELECT</a:t>
            </a:r>
            <a:endParaRPr lang="en-US" sz="1250" dirty="0"/>
          </a:p>
          <a:p>
            <a:pPr marL="0" indent="0" algn="l">
              <a:lnSpc>
                <a:spcPts val="1350"/>
              </a:lnSpc>
              <a:buNone/>
            </a:pPr>
            <a:r>
              <a:rPr lang="en-US" sz="1250" dirty="0">
                <a:solidFill>
                  <a:srgbClr val="67534F"/>
                </a:solidFill>
                <a:highlight>
                  <a:srgbClr val="F2F2E7"/>
                </a:highlight>
                <a:latin typeface="Consolas" pitchFamily="34" charset="0"/>
                <a:ea typeface="Consolas" pitchFamily="34" charset="-122"/>
                <a:cs typeface="Consolas" pitchFamily="34" charset="-120"/>
              </a:rPr>
              <a:t>   customer_id,</a:t>
            </a:r>
            <a:endParaRPr lang="en-US" sz="1250" dirty="0"/>
          </a:p>
          <a:p>
            <a:pPr marL="0" indent="0" algn="l">
              <a:lnSpc>
                <a:spcPts val="1350"/>
              </a:lnSpc>
              <a:buNone/>
            </a:pPr>
            <a:r>
              <a:rPr lang="en-US" sz="1250" dirty="0">
                <a:solidFill>
                  <a:srgbClr val="67534F"/>
                </a:solidFill>
                <a:highlight>
                  <a:srgbClr val="F2F2E7"/>
                </a:highlight>
                <a:latin typeface="Consolas" pitchFamily="34" charset="0"/>
                <a:ea typeface="Consolas" pitchFamily="34" charset="-122"/>
                <a:cs typeface="Consolas" pitchFamily="34" charset="-120"/>
              </a:rPr>
              <a:t>   order_purchase_timestamp,</a:t>
            </a:r>
            <a:endParaRPr lang="en-US" sz="1250" dirty="0"/>
          </a:p>
          <a:p>
            <a:pPr marL="0" indent="0" algn="l">
              <a:lnSpc>
                <a:spcPts val="1350"/>
              </a:lnSpc>
              <a:buNone/>
            </a:pPr>
            <a:r>
              <a:rPr lang="en-US" sz="1250" dirty="0">
                <a:solidFill>
                  <a:srgbClr val="67534F"/>
                </a:solidFill>
                <a:highlight>
                  <a:srgbClr val="F2F2E7"/>
                </a:highlight>
                <a:latin typeface="Consolas" pitchFamily="34" charset="0"/>
                <a:ea typeface="Consolas" pitchFamily="34" charset="-122"/>
                <a:cs typeface="Consolas" pitchFamily="34" charset="-120"/>
              </a:rPr>
              <a:t>   payment_value,</a:t>
            </a:r>
            <a:endParaRPr lang="en-US" sz="1250" dirty="0"/>
          </a:p>
          <a:p>
            <a:pPr marL="0" indent="0" algn="l">
              <a:lnSpc>
                <a:spcPts val="1350"/>
              </a:lnSpc>
              <a:buNone/>
            </a:pPr>
            <a:r>
              <a:rPr lang="en-US" sz="1250" dirty="0">
                <a:solidFill>
                  <a:srgbClr val="67534F"/>
                </a:solidFill>
                <a:highlight>
                  <a:srgbClr val="F2F2E7"/>
                </a:highlight>
                <a:latin typeface="Consolas" pitchFamily="34" charset="0"/>
                <a:ea typeface="Consolas" pitchFamily="34" charset="-122"/>
                <a:cs typeface="Consolas" pitchFamily="34" charset="-120"/>
              </a:rPr>
              <a:t>   AVG(payment_value) OVER (</a:t>
            </a:r>
            <a:endParaRPr lang="en-US" sz="1250" dirty="0"/>
          </a:p>
          <a:p>
            <a:pPr marL="0" indent="0" algn="l">
              <a:lnSpc>
                <a:spcPts val="1350"/>
              </a:lnSpc>
              <a:buNone/>
            </a:pPr>
            <a:r>
              <a:rPr lang="en-US" sz="1250" dirty="0">
                <a:solidFill>
                  <a:srgbClr val="67534F"/>
                </a:solidFill>
                <a:highlight>
                  <a:srgbClr val="F2F2E7"/>
                </a:highlight>
                <a:latin typeface="Consolas" pitchFamily="34" charset="0"/>
                <a:ea typeface="Consolas" pitchFamily="34" charset="-122"/>
                <a:cs typeface="Consolas" pitchFamily="34" charset="-120"/>
              </a:rPr>
              <a:t>      PARTITION BY customer_id</a:t>
            </a:r>
            <a:endParaRPr lang="en-US" sz="1250" dirty="0"/>
          </a:p>
          <a:p>
            <a:pPr marL="0" indent="0" algn="l">
              <a:lnSpc>
                <a:spcPts val="1350"/>
              </a:lnSpc>
              <a:buNone/>
            </a:pPr>
            <a:r>
              <a:rPr lang="en-US" sz="1250" dirty="0">
                <a:solidFill>
                  <a:srgbClr val="67534F"/>
                </a:solidFill>
                <a:highlight>
                  <a:srgbClr val="F2F2E7"/>
                </a:highlight>
                <a:latin typeface="Consolas" pitchFamily="34" charset="0"/>
                <a:ea typeface="Consolas" pitchFamily="34" charset="-122"/>
                <a:cs typeface="Consolas" pitchFamily="34" charset="-120"/>
              </a:rPr>
              <a:t>      ORDER BY order_purchase_timestamp</a:t>
            </a:r>
            <a:endParaRPr lang="en-US" sz="1250" dirty="0"/>
          </a:p>
          <a:p>
            <a:pPr marL="0" indent="0" algn="l">
              <a:lnSpc>
                <a:spcPts val="1350"/>
              </a:lnSpc>
              <a:buNone/>
            </a:pPr>
            <a:r>
              <a:rPr lang="en-US" sz="1250" dirty="0">
                <a:solidFill>
                  <a:srgbClr val="67534F"/>
                </a:solidFill>
                <a:highlight>
                  <a:srgbClr val="F2F2E7"/>
                </a:highlight>
                <a:latin typeface="Consolas" pitchFamily="34" charset="0"/>
                <a:ea typeface="Consolas" pitchFamily="34" charset="-122"/>
                <a:cs typeface="Consolas" pitchFamily="34" charset="-120"/>
              </a:rPr>
              <a:t>      ROWS BETWEEN 2 PRECEDING AND CURRENT ROW</a:t>
            </a:r>
            <a:endParaRPr lang="en-US" sz="1250" dirty="0"/>
          </a:p>
          <a:p>
            <a:pPr marL="0" indent="0" algn="l">
              <a:lnSpc>
                <a:spcPts val="1350"/>
              </a:lnSpc>
              <a:buNone/>
            </a:pPr>
            <a:r>
              <a:rPr lang="en-US" sz="1250" dirty="0">
                <a:solidFill>
                  <a:srgbClr val="67534F"/>
                </a:solidFill>
                <a:highlight>
                  <a:srgbClr val="F2F2E7"/>
                </a:highlight>
                <a:latin typeface="Consolas" pitchFamily="34" charset="0"/>
                <a:ea typeface="Consolas" pitchFamily="34" charset="-122"/>
                <a:cs typeface="Consolas" pitchFamily="34" charset="-120"/>
              </a:rPr>
              <a:t>   ) AS moving_avg_value</a:t>
            </a:r>
            <a:endParaRPr lang="en-US" sz="1250" dirty="0"/>
          </a:p>
          <a:p>
            <a:pPr marL="0" indent="0" algn="l">
              <a:lnSpc>
                <a:spcPts val="1350"/>
              </a:lnSpc>
              <a:buNone/>
            </a:pPr>
            <a:r>
              <a:rPr lang="en-US" sz="1250" dirty="0">
                <a:solidFill>
                  <a:srgbClr val="67534F"/>
                </a:solidFill>
                <a:highlight>
                  <a:srgbClr val="F2F2E7"/>
                </a:highlight>
                <a:latin typeface="Consolas" pitchFamily="34" charset="0"/>
                <a:ea typeface="Consolas" pitchFamily="34" charset="-122"/>
                <a:cs typeface="Consolas" pitchFamily="34" charset="-120"/>
              </a:rPr>
              <a:t>FROM orders o</a:t>
            </a:r>
            <a:endParaRPr lang="en-US" sz="1250" dirty="0"/>
          </a:p>
          <a:p>
            <a:pPr marL="0" indent="0" algn="l">
              <a:lnSpc>
                <a:spcPts val="1350"/>
              </a:lnSpc>
              <a:buNone/>
            </a:pPr>
            <a:r>
              <a:rPr lang="en-US" sz="1250" dirty="0">
                <a:solidFill>
                  <a:srgbClr val="67534F"/>
                </a:solidFill>
                <a:highlight>
                  <a:srgbClr val="F2F2E7"/>
                </a:highlight>
                <a:latin typeface="Consolas" pitchFamily="34" charset="0"/>
                <a:ea typeface="Consolas" pitchFamily="34" charset="-122"/>
                <a:cs typeface="Consolas" pitchFamily="34" charset="-120"/>
              </a:rPr>
              <a:t>JOIN order_payments p</a:t>
            </a:r>
            <a:endParaRPr lang="en-US" sz="1250" dirty="0"/>
          </a:p>
          <a:p>
            <a:pPr marL="0" indent="0" algn="l">
              <a:lnSpc>
                <a:spcPts val="1350"/>
              </a:lnSpc>
              <a:buNone/>
            </a:pPr>
            <a:r>
              <a:rPr lang="en-US" sz="1250" dirty="0">
                <a:solidFill>
                  <a:srgbClr val="67534F"/>
                </a:solidFill>
                <a:highlight>
                  <a:srgbClr val="F2F2E7"/>
                </a:highlight>
                <a:latin typeface="Consolas" pitchFamily="34" charset="0"/>
                <a:ea typeface="Consolas" pitchFamily="34" charset="-122"/>
                <a:cs typeface="Consolas" pitchFamily="34" charset="-120"/>
              </a:rPr>
              <a:t>ON o.order_id = p.order_id;</a:t>
            </a:r>
            <a:endParaRPr lang="en-US" sz="1250" dirty="0"/>
          </a:p>
          <a:p>
            <a:pPr marL="0" indent="0" algn="l">
              <a:lnSpc>
                <a:spcPts val="1350"/>
              </a:lnSpc>
              <a:buNone/>
            </a:pPr>
            <a:r>
              <a:rPr lang="en-US" sz="1250" dirty="0">
                <a:solidFill>
                  <a:srgbClr val="67534F"/>
                </a:solidFill>
                <a:highlight>
                  <a:srgbClr val="F2F2E7"/>
                </a:highlight>
                <a:latin typeface="Consolas" pitchFamily="34" charset="0"/>
                <a:ea typeface="Consolas" pitchFamily="34" charset="-122"/>
                <a:cs typeface="Consolas" pitchFamily="34" charset="-120"/>
              </a:rPr>
              <a:t>        </a:t>
            </a:r>
            <a:endParaRPr lang="en-US" sz="1250" dirty="0"/>
          </a:p>
        </p:txBody>
      </p:sp>
      <p:pic>
        <p:nvPicPr>
          <p:cNvPr id="12" name="Image 1" descr="preencoded.png"/>
          <p:cNvPicPr>
            <a:picLocks noChangeAspect="1"/>
          </p:cNvPicPr>
          <p:nvPr/>
        </p:nvPicPr>
        <p:blipFill>
          <a:blip r:embed="rId4"/>
          <a:stretch>
            <a:fillRect/>
          </a:stretch>
        </p:blipFill>
        <p:spPr>
          <a:xfrm>
            <a:off x="7516416" y="4466868"/>
            <a:ext cx="4429363" cy="1406247"/>
          </a:xfrm>
          <a:prstGeom prst="rect">
            <a:avLst/>
          </a:prstGeom>
        </p:spPr>
      </p:pic>
      <p:pic>
        <p:nvPicPr>
          <p:cNvPr id="13" name="Picture 12">
            <a:extLst>
              <a:ext uri="{FF2B5EF4-FFF2-40B4-BE49-F238E27FC236}">
                <a16:creationId xmlns:a16="http://schemas.microsoft.com/office/drawing/2014/main" id="{CEBAB0CA-6D79-42A3-BF51-02ED5BA8296C}"/>
              </a:ext>
            </a:extLst>
          </p:cNvPr>
          <p:cNvPicPr>
            <a:picLocks noChangeAspect="1"/>
          </p:cNvPicPr>
          <p:nvPr/>
        </p:nvPicPr>
        <p:blipFill>
          <a:blip r:embed="rId5"/>
          <a:stretch>
            <a:fillRect/>
          </a:stretch>
        </p:blipFill>
        <p:spPr>
          <a:xfrm>
            <a:off x="11559274" y="7459913"/>
            <a:ext cx="3071126" cy="76968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584240" y="239673"/>
            <a:ext cx="8076367" cy="409218"/>
          </a:xfrm>
          <a:prstGeom prst="rect">
            <a:avLst/>
          </a:prstGeom>
          <a:noFill/>
          <a:ln/>
        </p:spPr>
        <p:txBody>
          <a:bodyPr wrap="none" lIns="0" tIns="0" rIns="0" bIns="0" rtlCol="0" anchor="t"/>
          <a:lstStyle/>
          <a:p>
            <a:pPr marL="0" indent="0" algn="l">
              <a:lnSpc>
                <a:spcPts val="3200"/>
              </a:lnSpc>
              <a:buNone/>
            </a:pPr>
            <a:r>
              <a:rPr lang="en-US" sz="2450" dirty="0">
                <a:solidFill>
                  <a:srgbClr val="532418"/>
                </a:solidFill>
                <a:latin typeface="Libre Baskerville" panose="02000000000000000000" pitchFamily="2" charset="0"/>
                <a:ea typeface="Marcellus" pitchFamily="34" charset="-122"/>
                <a:cs typeface="Marcellus" pitchFamily="34" charset="-120"/>
              </a:rPr>
              <a:t>2.Calculate the cumulative sales per month for each year</a:t>
            </a:r>
            <a:endParaRPr lang="en-US" sz="2450" dirty="0"/>
          </a:p>
        </p:txBody>
      </p:sp>
      <p:sp>
        <p:nvSpPr>
          <p:cNvPr id="3" name="Text 1"/>
          <p:cNvSpPr/>
          <p:nvPr/>
        </p:nvSpPr>
        <p:spPr>
          <a:xfrm>
            <a:off x="589598" y="1190268"/>
            <a:ext cx="1889046" cy="245626"/>
          </a:xfrm>
          <a:prstGeom prst="rect">
            <a:avLst/>
          </a:prstGeom>
          <a:noFill/>
          <a:ln/>
        </p:spPr>
        <p:txBody>
          <a:bodyPr wrap="none" lIns="0" tIns="0" rIns="0" bIns="0" rtlCol="0" anchor="t"/>
          <a:lstStyle/>
          <a:p>
            <a:pPr marL="0" indent="0" algn="l">
              <a:lnSpc>
                <a:spcPts val="1900"/>
              </a:lnSpc>
              <a:buNone/>
            </a:pPr>
            <a:r>
              <a:rPr lang="en-US" sz="1450" dirty="0">
                <a:solidFill>
                  <a:srgbClr val="532418"/>
                </a:solidFill>
                <a:latin typeface="Libre Baskerville" panose="02000000000000000000" pitchFamily="2" charset="0"/>
                <a:ea typeface="Marcellus" pitchFamily="34" charset="-122"/>
                <a:cs typeface="Marcellus" pitchFamily="34" charset="-120"/>
              </a:rPr>
              <a:t>CODE : Python</a:t>
            </a:r>
            <a:endParaRPr lang="en-US" sz="1450" dirty="0"/>
          </a:p>
        </p:txBody>
      </p:sp>
      <p:sp>
        <p:nvSpPr>
          <p:cNvPr id="4" name="Shape 2"/>
          <p:cNvSpPr/>
          <p:nvPr/>
        </p:nvSpPr>
        <p:spPr>
          <a:xfrm>
            <a:off x="589598" y="1495306"/>
            <a:ext cx="6592014" cy="2484834"/>
          </a:xfrm>
          <a:prstGeom prst="roundRect">
            <a:avLst>
              <a:gd name="adj" fmla="val 1851"/>
            </a:avLst>
          </a:prstGeom>
          <a:solidFill>
            <a:srgbClr val="F2F2E7"/>
          </a:solidFill>
          <a:ln/>
        </p:spPr>
      </p:sp>
      <p:sp>
        <p:nvSpPr>
          <p:cNvPr id="5" name="Shape 3"/>
          <p:cNvSpPr/>
          <p:nvPr/>
        </p:nvSpPr>
        <p:spPr>
          <a:xfrm>
            <a:off x="584240" y="1495306"/>
            <a:ext cx="6602730" cy="2484834"/>
          </a:xfrm>
          <a:prstGeom prst="roundRect">
            <a:avLst>
              <a:gd name="adj" fmla="val 661"/>
            </a:avLst>
          </a:prstGeom>
          <a:solidFill>
            <a:srgbClr val="F2F2E7"/>
          </a:solidFill>
          <a:ln/>
        </p:spPr>
      </p:sp>
      <p:sp>
        <p:nvSpPr>
          <p:cNvPr id="6" name="Text 4"/>
          <p:cNvSpPr/>
          <p:nvPr/>
        </p:nvSpPr>
        <p:spPr>
          <a:xfrm>
            <a:off x="693658" y="1577340"/>
            <a:ext cx="6383893" cy="2320766"/>
          </a:xfrm>
          <a:prstGeom prst="rect">
            <a:avLst/>
          </a:prstGeom>
          <a:noFill/>
          <a:ln/>
        </p:spPr>
        <p:txBody>
          <a:bodyPr wrap="square" lIns="0" tIns="0" rIns="0" bIns="0" rtlCol="0" anchor="t"/>
          <a:lstStyle/>
          <a:p>
            <a:pPr marL="0" indent="0" algn="l">
              <a:lnSpc>
                <a:spcPts val="800"/>
              </a:lnSpc>
              <a:buNone/>
            </a:pPr>
            <a:r>
              <a:rPr lang="en-US" sz="850" dirty="0">
                <a:solidFill>
                  <a:srgbClr val="67534F"/>
                </a:solidFill>
                <a:highlight>
                  <a:srgbClr val="F2F2E7"/>
                </a:highlight>
                <a:latin typeface="Consolas" pitchFamily="34" charset="0"/>
                <a:ea typeface="Consolas" pitchFamily="34" charset="-122"/>
                <a:cs typeface="Consolas" pitchFamily="34" charset="-120"/>
              </a:rPr>
              <a:t>df = orders.merge(order_payments, on='order_id', how='left')</a:t>
            </a:r>
            <a:endParaRPr lang="en-US" sz="850" dirty="0"/>
          </a:p>
          <a:p>
            <a:pPr marL="0" indent="0" algn="l">
              <a:lnSpc>
                <a:spcPts val="800"/>
              </a:lnSpc>
              <a:buNone/>
            </a:pPr>
            <a:endParaRPr lang="en-US" sz="850" dirty="0"/>
          </a:p>
          <a:p>
            <a:pPr marL="0" indent="0" algn="l">
              <a:lnSpc>
                <a:spcPts val="800"/>
              </a:lnSpc>
              <a:buNone/>
            </a:pPr>
            <a:r>
              <a:rPr lang="en-US" sz="850" dirty="0">
                <a:solidFill>
                  <a:srgbClr val="67534F"/>
                </a:solidFill>
                <a:highlight>
                  <a:srgbClr val="F2F2E7"/>
                </a:highlight>
                <a:latin typeface="Consolas" pitchFamily="34" charset="0"/>
                <a:ea typeface="Consolas" pitchFamily="34" charset="-122"/>
                <a:cs typeface="Consolas" pitchFamily="34" charset="-120"/>
              </a:rPr>
              <a:t>df['year'] = df['order_purchase_timestamp'].dt.year</a:t>
            </a:r>
            <a:endParaRPr lang="en-US" sz="850" dirty="0"/>
          </a:p>
          <a:p>
            <a:pPr marL="0" indent="0" algn="l">
              <a:lnSpc>
                <a:spcPts val="800"/>
              </a:lnSpc>
              <a:buNone/>
            </a:pPr>
            <a:r>
              <a:rPr lang="en-US" sz="850" dirty="0">
                <a:solidFill>
                  <a:srgbClr val="67534F"/>
                </a:solidFill>
                <a:highlight>
                  <a:srgbClr val="F2F2E7"/>
                </a:highlight>
                <a:latin typeface="Consolas" pitchFamily="34" charset="0"/>
                <a:ea typeface="Consolas" pitchFamily="34" charset="-122"/>
                <a:cs typeface="Consolas" pitchFamily="34" charset="-120"/>
              </a:rPr>
              <a:t>df['month'] = df['order_purchase_timestamp'].dt.month</a:t>
            </a:r>
            <a:endParaRPr lang="en-US" sz="850" dirty="0"/>
          </a:p>
          <a:p>
            <a:pPr marL="0" indent="0" algn="l">
              <a:lnSpc>
                <a:spcPts val="800"/>
              </a:lnSpc>
              <a:buNone/>
            </a:pPr>
            <a:endParaRPr lang="en-US" sz="850" dirty="0"/>
          </a:p>
          <a:p>
            <a:pPr marL="0" indent="0" algn="l">
              <a:lnSpc>
                <a:spcPts val="800"/>
              </a:lnSpc>
              <a:buNone/>
            </a:pPr>
            <a:r>
              <a:rPr lang="en-US" sz="850" dirty="0">
                <a:solidFill>
                  <a:srgbClr val="67534F"/>
                </a:solidFill>
                <a:highlight>
                  <a:srgbClr val="F2F2E7"/>
                </a:highlight>
                <a:latin typeface="Consolas" pitchFamily="34" charset="0"/>
                <a:ea typeface="Consolas" pitchFamily="34" charset="-122"/>
                <a:cs typeface="Consolas" pitchFamily="34" charset="-120"/>
              </a:rPr>
              <a:t>df[['order_purchase_timestamp','year','month']].head()</a:t>
            </a:r>
            <a:endParaRPr lang="en-US" sz="850" dirty="0"/>
          </a:p>
          <a:p>
            <a:pPr marL="0" indent="0" algn="l">
              <a:lnSpc>
                <a:spcPts val="800"/>
              </a:lnSpc>
              <a:buNone/>
            </a:pPr>
            <a:endParaRPr lang="en-US" sz="850" dirty="0"/>
          </a:p>
          <a:p>
            <a:pPr marL="0" indent="0" algn="l">
              <a:lnSpc>
                <a:spcPts val="800"/>
              </a:lnSpc>
              <a:buNone/>
            </a:pPr>
            <a:r>
              <a:rPr lang="en-US" sz="850" dirty="0">
                <a:solidFill>
                  <a:srgbClr val="67534F"/>
                </a:solidFill>
                <a:highlight>
                  <a:srgbClr val="F2F2E7"/>
                </a:highlight>
                <a:latin typeface="Consolas" pitchFamily="34" charset="0"/>
                <a:ea typeface="Consolas" pitchFamily="34" charset="-122"/>
                <a:cs typeface="Consolas" pitchFamily="34" charset="-120"/>
              </a:rPr>
              <a:t>monthly_sales = (</a:t>
            </a:r>
            <a:endParaRPr lang="en-US" sz="850" dirty="0"/>
          </a:p>
          <a:p>
            <a:pPr marL="0" indent="0" algn="l">
              <a:lnSpc>
                <a:spcPts val="800"/>
              </a:lnSpc>
              <a:buNone/>
            </a:pPr>
            <a:r>
              <a:rPr lang="en-US" sz="850" dirty="0">
                <a:solidFill>
                  <a:srgbClr val="67534F"/>
                </a:solidFill>
                <a:highlight>
                  <a:srgbClr val="F2F2E7"/>
                </a:highlight>
                <a:latin typeface="Consolas" pitchFamily="34" charset="0"/>
                <a:ea typeface="Consolas" pitchFamily="34" charset="-122"/>
                <a:cs typeface="Consolas" pitchFamily="34" charset="-120"/>
              </a:rPr>
              <a:t>    df.groupby(['year','month'])['payment_value']</a:t>
            </a:r>
            <a:endParaRPr lang="en-US" sz="850" dirty="0"/>
          </a:p>
          <a:p>
            <a:pPr marL="0" indent="0" algn="l">
              <a:lnSpc>
                <a:spcPts val="800"/>
              </a:lnSpc>
              <a:buNone/>
            </a:pPr>
            <a:r>
              <a:rPr lang="en-US" sz="850" dirty="0">
                <a:solidFill>
                  <a:srgbClr val="67534F"/>
                </a:solidFill>
                <a:highlight>
                  <a:srgbClr val="F2F2E7"/>
                </a:highlight>
                <a:latin typeface="Consolas" pitchFamily="34" charset="0"/>
                <a:ea typeface="Consolas" pitchFamily="34" charset="-122"/>
                <a:cs typeface="Consolas" pitchFamily="34" charset="-120"/>
              </a:rPr>
              <a:t>    .sum()</a:t>
            </a:r>
            <a:endParaRPr lang="en-US" sz="850" dirty="0"/>
          </a:p>
          <a:p>
            <a:pPr marL="0" indent="0" algn="l">
              <a:lnSpc>
                <a:spcPts val="800"/>
              </a:lnSpc>
              <a:buNone/>
            </a:pPr>
            <a:r>
              <a:rPr lang="en-US" sz="850" dirty="0">
                <a:solidFill>
                  <a:srgbClr val="67534F"/>
                </a:solidFill>
                <a:highlight>
                  <a:srgbClr val="F2F2E7"/>
                </a:highlight>
                <a:latin typeface="Consolas" pitchFamily="34" charset="0"/>
                <a:ea typeface="Consolas" pitchFamily="34" charset="-122"/>
                <a:cs typeface="Consolas" pitchFamily="34" charset="-120"/>
              </a:rPr>
              <a:t>    .reset_index()</a:t>
            </a:r>
            <a:endParaRPr lang="en-US" sz="850" dirty="0"/>
          </a:p>
          <a:p>
            <a:pPr marL="0" indent="0" algn="l">
              <a:lnSpc>
                <a:spcPts val="800"/>
              </a:lnSpc>
              <a:buNone/>
            </a:pPr>
            <a:r>
              <a:rPr lang="en-US" sz="850" dirty="0">
                <a:solidFill>
                  <a:srgbClr val="67534F"/>
                </a:solidFill>
                <a:highlight>
                  <a:srgbClr val="F2F2E7"/>
                </a:highlight>
                <a:latin typeface="Consolas" pitchFamily="34" charset="0"/>
                <a:ea typeface="Consolas" pitchFamily="34" charset="-122"/>
                <a:cs typeface="Consolas" pitchFamily="34" charset="-120"/>
              </a:rPr>
              <a:t>)</a:t>
            </a:r>
            <a:endParaRPr lang="en-US" sz="850" dirty="0"/>
          </a:p>
          <a:p>
            <a:pPr marL="0" indent="0" algn="l">
              <a:lnSpc>
                <a:spcPts val="800"/>
              </a:lnSpc>
              <a:buNone/>
            </a:pPr>
            <a:endParaRPr lang="en-US" sz="850" dirty="0"/>
          </a:p>
          <a:p>
            <a:pPr marL="0" indent="0" algn="l">
              <a:lnSpc>
                <a:spcPts val="800"/>
              </a:lnSpc>
              <a:buNone/>
            </a:pPr>
            <a:r>
              <a:rPr lang="en-US" sz="850" dirty="0">
                <a:solidFill>
                  <a:srgbClr val="67534F"/>
                </a:solidFill>
                <a:highlight>
                  <a:srgbClr val="F2F2E7"/>
                </a:highlight>
                <a:latin typeface="Consolas" pitchFamily="34" charset="0"/>
                <a:ea typeface="Consolas" pitchFamily="34" charset="-122"/>
                <a:cs typeface="Consolas" pitchFamily="34" charset="-120"/>
              </a:rPr>
              <a:t>monthly_sales = monthly_sales.sort_values(['year','month'])</a:t>
            </a:r>
            <a:endParaRPr lang="en-US" sz="850" dirty="0"/>
          </a:p>
          <a:p>
            <a:pPr marL="0" indent="0" algn="l">
              <a:lnSpc>
                <a:spcPts val="800"/>
              </a:lnSpc>
              <a:buNone/>
            </a:pPr>
            <a:endParaRPr lang="en-US" sz="850" dirty="0"/>
          </a:p>
          <a:p>
            <a:pPr marL="0" indent="0" algn="l">
              <a:lnSpc>
                <a:spcPts val="800"/>
              </a:lnSpc>
              <a:buNone/>
            </a:pPr>
            <a:r>
              <a:rPr lang="en-US" sz="850" dirty="0">
                <a:solidFill>
                  <a:srgbClr val="67534F"/>
                </a:solidFill>
                <a:highlight>
                  <a:srgbClr val="F2F2E7"/>
                </a:highlight>
                <a:latin typeface="Consolas" pitchFamily="34" charset="0"/>
                <a:ea typeface="Consolas" pitchFamily="34" charset="-122"/>
                <a:cs typeface="Consolas" pitchFamily="34" charset="-120"/>
              </a:rPr>
              <a:t>monthly_sales['cumulative_sales'] = (</a:t>
            </a:r>
            <a:endParaRPr lang="en-US" sz="850" dirty="0"/>
          </a:p>
          <a:p>
            <a:pPr marL="0" indent="0" algn="l">
              <a:lnSpc>
                <a:spcPts val="800"/>
              </a:lnSpc>
              <a:buNone/>
            </a:pPr>
            <a:r>
              <a:rPr lang="en-US" sz="850" dirty="0">
                <a:solidFill>
                  <a:srgbClr val="67534F"/>
                </a:solidFill>
                <a:highlight>
                  <a:srgbClr val="F2F2E7"/>
                </a:highlight>
                <a:latin typeface="Consolas" pitchFamily="34" charset="0"/>
                <a:ea typeface="Consolas" pitchFamily="34" charset="-122"/>
                <a:cs typeface="Consolas" pitchFamily="34" charset="-120"/>
              </a:rPr>
              <a:t>    monthly_sales.groupby('year')['payment_value']</a:t>
            </a:r>
            <a:endParaRPr lang="en-US" sz="850" dirty="0"/>
          </a:p>
          <a:p>
            <a:pPr marL="0" indent="0" algn="l">
              <a:lnSpc>
                <a:spcPts val="800"/>
              </a:lnSpc>
              <a:buNone/>
            </a:pPr>
            <a:r>
              <a:rPr lang="en-US" sz="850" dirty="0">
                <a:solidFill>
                  <a:srgbClr val="67534F"/>
                </a:solidFill>
                <a:highlight>
                  <a:srgbClr val="F2F2E7"/>
                </a:highlight>
                <a:latin typeface="Consolas" pitchFamily="34" charset="0"/>
                <a:ea typeface="Consolas" pitchFamily="34" charset="-122"/>
                <a:cs typeface="Consolas" pitchFamily="34" charset="-120"/>
              </a:rPr>
              <a:t>    .cumsum()</a:t>
            </a:r>
            <a:endParaRPr lang="en-US" sz="850" dirty="0"/>
          </a:p>
          <a:p>
            <a:pPr marL="0" indent="0" algn="l">
              <a:lnSpc>
                <a:spcPts val="800"/>
              </a:lnSpc>
              <a:buNone/>
            </a:pPr>
            <a:r>
              <a:rPr lang="en-US" sz="850" dirty="0">
                <a:solidFill>
                  <a:srgbClr val="67534F"/>
                </a:solidFill>
                <a:highlight>
                  <a:srgbClr val="F2F2E7"/>
                </a:highlight>
                <a:latin typeface="Consolas" pitchFamily="34" charset="0"/>
                <a:ea typeface="Consolas" pitchFamily="34" charset="-122"/>
                <a:cs typeface="Consolas" pitchFamily="34" charset="-120"/>
              </a:rPr>
              <a:t>)</a:t>
            </a:r>
            <a:endParaRPr lang="en-US" sz="850" dirty="0"/>
          </a:p>
          <a:p>
            <a:pPr marL="0" indent="0" algn="l">
              <a:lnSpc>
                <a:spcPts val="800"/>
              </a:lnSpc>
              <a:buNone/>
            </a:pPr>
            <a:endParaRPr lang="en-US" sz="850" dirty="0"/>
          </a:p>
          <a:p>
            <a:pPr marL="0" indent="0" algn="l">
              <a:lnSpc>
                <a:spcPts val="800"/>
              </a:lnSpc>
              <a:buNone/>
            </a:pPr>
            <a:r>
              <a:rPr lang="en-US" sz="850" dirty="0">
                <a:solidFill>
                  <a:srgbClr val="67534F"/>
                </a:solidFill>
                <a:highlight>
                  <a:srgbClr val="F2F2E7"/>
                </a:highlight>
                <a:latin typeface="Consolas" pitchFamily="34" charset="0"/>
                <a:ea typeface="Consolas" pitchFamily="34" charset="-122"/>
                <a:cs typeface="Consolas" pitchFamily="34" charset="-120"/>
              </a:rPr>
              <a:t>monthly_sales.head()</a:t>
            </a:r>
            <a:endParaRPr lang="en-US" sz="850" dirty="0"/>
          </a:p>
          <a:p>
            <a:pPr marL="0" indent="0" algn="l">
              <a:lnSpc>
                <a:spcPts val="800"/>
              </a:lnSpc>
              <a:buNone/>
            </a:pPr>
            <a:r>
              <a:rPr lang="en-US" sz="850" dirty="0">
                <a:solidFill>
                  <a:srgbClr val="67534F"/>
                </a:solidFill>
                <a:highlight>
                  <a:srgbClr val="F2F2E7"/>
                </a:highlight>
                <a:latin typeface="Consolas" pitchFamily="34" charset="0"/>
                <a:ea typeface="Consolas" pitchFamily="34" charset="-122"/>
                <a:cs typeface="Consolas" pitchFamily="34" charset="-120"/>
              </a:rPr>
              <a:t>        </a:t>
            </a:r>
            <a:endParaRPr lang="en-US" sz="850" dirty="0"/>
          </a:p>
        </p:txBody>
      </p:sp>
      <p:pic>
        <p:nvPicPr>
          <p:cNvPr id="7" name="Image 0" descr="preencoded.png"/>
          <p:cNvPicPr>
            <a:picLocks noChangeAspect="1"/>
          </p:cNvPicPr>
          <p:nvPr/>
        </p:nvPicPr>
        <p:blipFill>
          <a:blip r:embed="rId3"/>
          <a:stretch>
            <a:fillRect/>
          </a:stretch>
        </p:blipFill>
        <p:spPr>
          <a:xfrm>
            <a:off x="589598" y="4039553"/>
            <a:ext cx="2833568" cy="3481626"/>
          </a:xfrm>
          <a:prstGeom prst="rect">
            <a:avLst/>
          </a:prstGeom>
        </p:spPr>
      </p:pic>
      <p:sp>
        <p:nvSpPr>
          <p:cNvPr id="8" name="Text 5"/>
          <p:cNvSpPr/>
          <p:nvPr/>
        </p:nvSpPr>
        <p:spPr>
          <a:xfrm>
            <a:off x="7456408" y="1190268"/>
            <a:ext cx="1889046" cy="245626"/>
          </a:xfrm>
          <a:prstGeom prst="rect">
            <a:avLst/>
          </a:prstGeom>
          <a:noFill/>
          <a:ln/>
        </p:spPr>
        <p:txBody>
          <a:bodyPr wrap="none" lIns="0" tIns="0" rIns="0" bIns="0" rtlCol="0" anchor="t"/>
          <a:lstStyle/>
          <a:p>
            <a:pPr marL="0" indent="0" algn="l">
              <a:lnSpc>
                <a:spcPts val="1900"/>
              </a:lnSpc>
              <a:buNone/>
            </a:pPr>
            <a:r>
              <a:rPr lang="en-US" sz="1450" dirty="0">
                <a:solidFill>
                  <a:srgbClr val="532418"/>
                </a:solidFill>
                <a:latin typeface="Libre Baskerville" panose="02000000000000000000" pitchFamily="2" charset="0"/>
                <a:ea typeface="Marcellus" pitchFamily="34" charset="-122"/>
                <a:cs typeface="Marcellus" pitchFamily="34" charset="-120"/>
              </a:rPr>
              <a:t>CODE : SQL</a:t>
            </a:r>
            <a:endParaRPr lang="en-US" sz="1450" dirty="0"/>
          </a:p>
        </p:txBody>
      </p:sp>
      <p:sp>
        <p:nvSpPr>
          <p:cNvPr id="9" name="Shape 6"/>
          <p:cNvSpPr/>
          <p:nvPr/>
        </p:nvSpPr>
        <p:spPr>
          <a:xfrm>
            <a:off x="7456408" y="1495306"/>
            <a:ext cx="6592014" cy="1429941"/>
          </a:xfrm>
          <a:prstGeom prst="roundRect">
            <a:avLst>
              <a:gd name="adj" fmla="val 3217"/>
            </a:avLst>
          </a:prstGeom>
          <a:solidFill>
            <a:srgbClr val="F2F2E7"/>
          </a:solidFill>
          <a:ln/>
        </p:spPr>
      </p:sp>
      <p:sp>
        <p:nvSpPr>
          <p:cNvPr id="10" name="Shape 7"/>
          <p:cNvSpPr/>
          <p:nvPr/>
        </p:nvSpPr>
        <p:spPr>
          <a:xfrm>
            <a:off x="7451050" y="1495306"/>
            <a:ext cx="6602730" cy="1429941"/>
          </a:xfrm>
          <a:prstGeom prst="roundRect">
            <a:avLst>
              <a:gd name="adj" fmla="val 1149"/>
            </a:avLst>
          </a:prstGeom>
          <a:solidFill>
            <a:srgbClr val="F2F2E7"/>
          </a:solidFill>
          <a:ln/>
        </p:spPr>
      </p:sp>
      <p:sp>
        <p:nvSpPr>
          <p:cNvPr id="11" name="Text 8"/>
          <p:cNvSpPr/>
          <p:nvPr/>
        </p:nvSpPr>
        <p:spPr>
          <a:xfrm>
            <a:off x="7560469" y="1577340"/>
            <a:ext cx="6383893" cy="1265873"/>
          </a:xfrm>
          <a:prstGeom prst="rect">
            <a:avLst/>
          </a:prstGeom>
          <a:noFill/>
          <a:ln/>
        </p:spPr>
        <p:txBody>
          <a:bodyPr wrap="square" lIns="0" tIns="0" rIns="0" bIns="0" rtlCol="0" anchor="t"/>
          <a:lstStyle/>
          <a:p>
            <a:pPr marL="0" indent="0" algn="l">
              <a:lnSpc>
                <a:spcPts val="800"/>
              </a:lnSpc>
              <a:buNone/>
            </a:pPr>
            <a:r>
              <a:rPr lang="en-US" sz="850" dirty="0">
                <a:solidFill>
                  <a:srgbClr val="67534F"/>
                </a:solidFill>
                <a:highlight>
                  <a:srgbClr val="F2F2E7"/>
                </a:highlight>
                <a:latin typeface="Consolas" pitchFamily="34" charset="0"/>
                <a:ea typeface="Consolas" pitchFamily="34" charset="-122"/>
                <a:cs typeface="Consolas" pitchFamily="34" charset="-120"/>
              </a:rPr>
              <a:t>FROM (</a:t>
            </a:r>
            <a:endParaRPr lang="en-US" sz="850" dirty="0"/>
          </a:p>
          <a:p>
            <a:pPr marL="0" indent="0" algn="l">
              <a:lnSpc>
                <a:spcPts val="800"/>
              </a:lnSpc>
              <a:buNone/>
            </a:pPr>
            <a:r>
              <a:rPr lang="en-US" sz="850" dirty="0">
                <a:solidFill>
                  <a:srgbClr val="67534F"/>
                </a:solidFill>
                <a:highlight>
                  <a:srgbClr val="F2F2E7"/>
                </a:highlight>
                <a:latin typeface="Consolas" pitchFamily="34" charset="0"/>
                <a:ea typeface="Consolas" pitchFamily="34" charset="-122"/>
                <a:cs typeface="Consolas" pitchFamily="34" charset="-120"/>
              </a:rPr>
              <a:t>    SELECT</a:t>
            </a:r>
            <a:endParaRPr lang="en-US" sz="850" dirty="0"/>
          </a:p>
          <a:p>
            <a:pPr marL="0" indent="0" algn="l">
              <a:lnSpc>
                <a:spcPts val="800"/>
              </a:lnSpc>
              <a:buNone/>
            </a:pPr>
            <a:r>
              <a:rPr lang="en-US" sz="850" dirty="0">
                <a:solidFill>
                  <a:srgbClr val="67534F"/>
                </a:solidFill>
                <a:highlight>
                  <a:srgbClr val="F2F2E7"/>
                </a:highlight>
                <a:latin typeface="Consolas" pitchFamily="34" charset="0"/>
                <a:ea typeface="Consolas" pitchFamily="34" charset="-122"/>
                <a:cs typeface="Consolas" pitchFamily="34" charset="-120"/>
              </a:rPr>
              <a:t>        YEAR(o.order_purchase_timestamp) AS year,</a:t>
            </a:r>
            <a:endParaRPr lang="en-US" sz="850" dirty="0"/>
          </a:p>
          <a:p>
            <a:pPr marL="0" indent="0" algn="l">
              <a:lnSpc>
                <a:spcPts val="800"/>
              </a:lnSpc>
              <a:buNone/>
            </a:pPr>
            <a:r>
              <a:rPr lang="en-US" sz="850" dirty="0">
                <a:solidFill>
                  <a:srgbClr val="67534F"/>
                </a:solidFill>
                <a:highlight>
                  <a:srgbClr val="F2F2E7"/>
                </a:highlight>
                <a:latin typeface="Consolas" pitchFamily="34" charset="0"/>
                <a:ea typeface="Consolas" pitchFamily="34" charset="-122"/>
                <a:cs typeface="Consolas" pitchFamily="34" charset="-120"/>
              </a:rPr>
              <a:t>        MONTH(o.order_purchase_timestamp) AS month,</a:t>
            </a:r>
            <a:endParaRPr lang="en-US" sz="850" dirty="0"/>
          </a:p>
          <a:p>
            <a:pPr marL="0" indent="0" algn="l">
              <a:lnSpc>
                <a:spcPts val="800"/>
              </a:lnSpc>
              <a:buNone/>
            </a:pPr>
            <a:r>
              <a:rPr lang="en-US" sz="850" dirty="0">
                <a:solidFill>
                  <a:srgbClr val="67534F"/>
                </a:solidFill>
                <a:highlight>
                  <a:srgbClr val="F2F2E7"/>
                </a:highlight>
                <a:latin typeface="Consolas" pitchFamily="34" charset="0"/>
                <a:ea typeface="Consolas" pitchFamily="34" charset="-122"/>
                <a:cs typeface="Consolas" pitchFamily="34" charset="-120"/>
              </a:rPr>
              <a:t>        SUM(p.payment_value) AS monthly_sales</a:t>
            </a:r>
            <a:endParaRPr lang="en-US" sz="850" dirty="0"/>
          </a:p>
          <a:p>
            <a:pPr marL="0" indent="0" algn="l">
              <a:lnSpc>
                <a:spcPts val="800"/>
              </a:lnSpc>
              <a:buNone/>
            </a:pPr>
            <a:r>
              <a:rPr lang="en-US" sz="850" dirty="0">
                <a:solidFill>
                  <a:srgbClr val="67534F"/>
                </a:solidFill>
                <a:highlight>
                  <a:srgbClr val="F2F2E7"/>
                </a:highlight>
                <a:latin typeface="Consolas" pitchFamily="34" charset="0"/>
                <a:ea typeface="Consolas" pitchFamily="34" charset="-122"/>
                <a:cs typeface="Consolas" pitchFamily="34" charset="-120"/>
              </a:rPr>
              <a:t>    FROM orders o</a:t>
            </a:r>
            <a:endParaRPr lang="en-US" sz="850" dirty="0"/>
          </a:p>
          <a:p>
            <a:pPr marL="0" indent="0" algn="l">
              <a:lnSpc>
                <a:spcPts val="800"/>
              </a:lnSpc>
              <a:buNone/>
            </a:pPr>
            <a:r>
              <a:rPr lang="en-US" sz="850" dirty="0">
                <a:solidFill>
                  <a:srgbClr val="67534F"/>
                </a:solidFill>
                <a:highlight>
                  <a:srgbClr val="F2F2E7"/>
                </a:highlight>
                <a:latin typeface="Consolas" pitchFamily="34" charset="0"/>
                <a:ea typeface="Consolas" pitchFamily="34" charset="-122"/>
                <a:cs typeface="Consolas" pitchFamily="34" charset="-120"/>
              </a:rPr>
              <a:t>    JOIN order_payments p</a:t>
            </a:r>
            <a:endParaRPr lang="en-US" sz="850" dirty="0"/>
          </a:p>
          <a:p>
            <a:pPr marL="0" indent="0" algn="l">
              <a:lnSpc>
                <a:spcPts val="800"/>
              </a:lnSpc>
              <a:buNone/>
            </a:pPr>
            <a:r>
              <a:rPr lang="en-US" sz="850" dirty="0">
                <a:solidFill>
                  <a:srgbClr val="67534F"/>
                </a:solidFill>
                <a:highlight>
                  <a:srgbClr val="F2F2E7"/>
                </a:highlight>
                <a:latin typeface="Consolas" pitchFamily="34" charset="0"/>
                <a:ea typeface="Consolas" pitchFamily="34" charset="-122"/>
                <a:cs typeface="Consolas" pitchFamily="34" charset="-120"/>
              </a:rPr>
              <a:t>        ON o.order_id = p.order_id</a:t>
            </a:r>
            <a:endParaRPr lang="en-US" sz="850" dirty="0"/>
          </a:p>
          <a:p>
            <a:pPr marL="0" indent="0" algn="l">
              <a:lnSpc>
                <a:spcPts val="800"/>
              </a:lnSpc>
              <a:buNone/>
            </a:pPr>
            <a:r>
              <a:rPr lang="en-US" sz="850" dirty="0">
                <a:solidFill>
                  <a:srgbClr val="67534F"/>
                </a:solidFill>
                <a:highlight>
                  <a:srgbClr val="F2F2E7"/>
                </a:highlight>
                <a:latin typeface="Consolas" pitchFamily="34" charset="0"/>
                <a:ea typeface="Consolas" pitchFamily="34" charset="-122"/>
                <a:cs typeface="Consolas" pitchFamily="34" charset="-120"/>
              </a:rPr>
              <a:t>    GROUP BY year, month</a:t>
            </a:r>
            <a:endParaRPr lang="en-US" sz="850" dirty="0"/>
          </a:p>
          <a:p>
            <a:pPr marL="0" indent="0" algn="l">
              <a:lnSpc>
                <a:spcPts val="800"/>
              </a:lnSpc>
              <a:buNone/>
            </a:pPr>
            <a:r>
              <a:rPr lang="en-US" sz="850" dirty="0">
                <a:solidFill>
                  <a:srgbClr val="67534F"/>
                </a:solidFill>
                <a:highlight>
                  <a:srgbClr val="F2F2E7"/>
                </a:highlight>
                <a:latin typeface="Consolas" pitchFamily="34" charset="0"/>
                <a:ea typeface="Consolas" pitchFamily="34" charset="-122"/>
                <a:cs typeface="Consolas" pitchFamily="34" charset="-120"/>
              </a:rPr>
              <a:t>) t</a:t>
            </a:r>
            <a:endParaRPr lang="en-US" sz="850" dirty="0"/>
          </a:p>
          <a:p>
            <a:pPr marL="0" indent="0" algn="l">
              <a:lnSpc>
                <a:spcPts val="800"/>
              </a:lnSpc>
              <a:buNone/>
            </a:pPr>
            <a:r>
              <a:rPr lang="en-US" sz="850" dirty="0">
                <a:solidFill>
                  <a:srgbClr val="67534F"/>
                </a:solidFill>
                <a:highlight>
                  <a:srgbClr val="F2F2E7"/>
                </a:highlight>
                <a:latin typeface="Consolas" pitchFamily="34" charset="0"/>
                <a:ea typeface="Consolas" pitchFamily="34" charset="-122"/>
                <a:cs typeface="Consolas" pitchFamily="34" charset="-120"/>
              </a:rPr>
              <a:t>ORDER BY year, month;</a:t>
            </a:r>
            <a:endParaRPr lang="en-US" sz="850" dirty="0"/>
          </a:p>
          <a:p>
            <a:pPr marL="0" indent="0" algn="l">
              <a:lnSpc>
                <a:spcPts val="800"/>
              </a:lnSpc>
              <a:buNone/>
            </a:pPr>
            <a:r>
              <a:rPr lang="en-US" sz="850" dirty="0">
                <a:solidFill>
                  <a:srgbClr val="67534F"/>
                </a:solidFill>
                <a:highlight>
                  <a:srgbClr val="F2F2E7"/>
                </a:highlight>
                <a:latin typeface="Consolas" pitchFamily="34" charset="0"/>
                <a:ea typeface="Consolas" pitchFamily="34" charset="-122"/>
                <a:cs typeface="Consolas" pitchFamily="34" charset="-120"/>
              </a:rPr>
              <a:t>        </a:t>
            </a:r>
            <a:endParaRPr lang="en-US" sz="850" dirty="0"/>
          </a:p>
        </p:txBody>
      </p:sp>
      <p:pic>
        <p:nvPicPr>
          <p:cNvPr id="12" name="Image 1" descr="preencoded.png"/>
          <p:cNvPicPr>
            <a:picLocks noChangeAspect="1"/>
          </p:cNvPicPr>
          <p:nvPr/>
        </p:nvPicPr>
        <p:blipFill>
          <a:blip r:embed="rId4"/>
          <a:stretch>
            <a:fillRect/>
          </a:stretch>
        </p:blipFill>
        <p:spPr>
          <a:xfrm>
            <a:off x="7456408" y="2984659"/>
            <a:ext cx="2929414" cy="1347073"/>
          </a:xfrm>
          <a:prstGeom prst="rect">
            <a:avLst/>
          </a:prstGeom>
        </p:spPr>
      </p:pic>
      <p:pic>
        <p:nvPicPr>
          <p:cNvPr id="13" name="Picture 12">
            <a:extLst>
              <a:ext uri="{FF2B5EF4-FFF2-40B4-BE49-F238E27FC236}">
                <a16:creationId xmlns:a16="http://schemas.microsoft.com/office/drawing/2014/main" id="{BC9FE96E-84F5-462B-0B7D-B80262F8C27E}"/>
              </a:ext>
            </a:extLst>
          </p:cNvPr>
          <p:cNvPicPr>
            <a:picLocks noChangeAspect="1"/>
          </p:cNvPicPr>
          <p:nvPr/>
        </p:nvPicPr>
        <p:blipFill>
          <a:blip r:embed="rId5"/>
          <a:stretch>
            <a:fillRect/>
          </a:stretch>
        </p:blipFill>
        <p:spPr>
          <a:xfrm>
            <a:off x="11559274" y="7459913"/>
            <a:ext cx="3071126" cy="76968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648824" y="307545"/>
            <a:ext cx="12048887" cy="610433"/>
          </a:xfrm>
          <a:prstGeom prst="rect">
            <a:avLst/>
          </a:prstGeom>
          <a:noFill/>
          <a:ln/>
        </p:spPr>
        <p:txBody>
          <a:bodyPr wrap="none" lIns="0" tIns="0" rIns="0" bIns="0" rtlCol="0" anchor="t"/>
          <a:lstStyle/>
          <a:p>
            <a:pPr marL="0" indent="0" algn="l">
              <a:lnSpc>
                <a:spcPts val="4800"/>
              </a:lnSpc>
              <a:buNone/>
            </a:pPr>
            <a:r>
              <a:rPr lang="en-US" sz="2450" dirty="0">
                <a:solidFill>
                  <a:srgbClr val="532418"/>
                </a:solidFill>
                <a:latin typeface="Libre Baskerville" panose="02000000000000000000" pitchFamily="2" charset="0"/>
                <a:ea typeface="Marcellus" pitchFamily="34" charset="-122"/>
                <a:cs typeface="Marcellus" pitchFamily="34" charset="-120"/>
              </a:rPr>
              <a:t>2.Calculate the cumulative sales per month for each year</a:t>
            </a:r>
            <a:endParaRPr lang="en-US" sz="2450" dirty="0"/>
          </a:p>
        </p:txBody>
      </p:sp>
      <p:sp>
        <p:nvSpPr>
          <p:cNvPr id="3" name="Text 1"/>
          <p:cNvSpPr/>
          <p:nvPr/>
        </p:nvSpPr>
        <p:spPr>
          <a:xfrm>
            <a:off x="793790" y="2169676"/>
            <a:ext cx="3521393" cy="457795"/>
          </a:xfrm>
          <a:prstGeom prst="rect">
            <a:avLst/>
          </a:prstGeom>
          <a:noFill/>
          <a:ln/>
        </p:spPr>
        <p:txBody>
          <a:bodyPr wrap="none" lIns="0" tIns="0" rIns="0" bIns="0" rtlCol="0" anchor="t"/>
          <a:lstStyle/>
          <a:p>
            <a:pPr marL="0" indent="0" algn="l">
              <a:lnSpc>
                <a:spcPts val="3600"/>
              </a:lnSpc>
              <a:buNone/>
            </a:pPr>
            <a:r>
              <a:rPr lang="en-US" sz="2750" dirty="0">
                <a:solidFill>
                  <a:srgbClr val="532418"/>
                </a:solidFill>
                <a:latin typeface="Libre Baskerville" panose="02000000000000000000" pitchFamily="2" charset="0"/>
                <a:ea typeface="Marcellus" pitchFamily="34" charset="-122"/>
                <a:cs typeface="Marcellus" pitchFamily="34" charset="-120"/>
              </a:rPr>
              <a:t>CODE : Python</a:t>
            </a:r>
            <a:endParaRPr lang="en-US" sz="2750" dirty="0"/>
          </a:p>
        </p:txBody>
      </p:sp>
      <p:sp>
        <p:nvSpPr>
          <p:cNvPr id="4" name="Shape 2"/>
          <p:cNvSpPr/>
          <p:nvPr/>
        </p:nvSpPr>
        <p:spPr>
          <a:xfrm>
            <a:off x="793790" y="2834164"/>
            <a:ext cx="5595342" cy="4088606"/>
          </a:xfrm>
          <a:prstGeom prst="roundRect">
            <a:avLst>
              <a:gd name="adj" fmla="val 2097"/>
            </a:avLst>
          </a:prstGeom>
          <a:solidFill>
            <a:srgbClr val="F2F2E7"/>
          </a:solidFill>
          <a:ln/>
        </p:spPr>
      </p:sp>
      <p:sp>
        <p:nvSpPr>
          <p:cNvPr id="5" name="Shape 3"/>
          <p:cNvSpPr/>
          <p:nvPr/>
        </p:nvSpPr>
        <p:spPr>
          <a:xfrm>
            <a:off x="783669" y="2834164"/>
            <a:ext cx="5615583" cy="4088606"/>
          </a:xfrm>
          <a:prstGeom prst="roundRect">
            <a:avLst>
              <a:gd name="adj" fmla="val 749"/>
            </a:avLst>
          </a:prstGeom>
          <a:solidFill>
            <a:srgbClr val="F2F2E7"/>
          </a:solidFill>
          <a:ln/>
        </p:spPr>
      </p:sp>
      <p:sp>
        <p:nvSpPr>
          <p:cNvPr id="6" name="Text 4"/>
          <p:cNvSpPr/>
          <p:nvPr/>
        </p:nvSpPr>
        <p:spPr>
          <a:xfrm>
            <a:off x="987742" y="2987159"/>
            <a:ext cx="5207437" cy="3782616"/>
          </a:xfrm>
          <a:prstGeom prst="rect">
            <a:avLst/>
          </a:prstGeom>
          <a:noFill/>
          <a:ln/>
        </p:spPr>
        <p:txBody>
          <a:bodyPr wrap="square" lIns="0" tIns="0" rIns="0" bIns="0" rtlCol="0" anchor="t"/>
          <a:lstStyle/>
          <a:p>
            <a:pPr marL="0" indent="0" algn="l">
              <a:lnSpc>
                <a:spcPts val="1950"/>
              </a:lnSpc>
              <a:buNone/>
            </a:pPr>
            <a:r>
              <a:rPr lang="en-US" sz="1600" dirty="0">
                <a:solidFill>
                  <a:srgbClr val="67534F"/>
                </a:solidFill>
                <a:highlight>
                  <a:srgbClr val="F2F2E7"/>
                </a:highlight>
                <a:latin typeface="Consolas" pitchFamily="34" charset="0"/>
                <a:ea typeface="Consolas" pitchFamily="34" charset="-122"/>
                <a:cs typeface="Consolas" pitchFamily="34" charset="-120"/>
              </a:rPr>
              <a:t>plt.figure(figsize=(10,5))
for year in monthly_sales['year'].unique():
    data = monthly_sales[monthly_sales['year'] == year]
    plt.plot(data['month'], data['cumulative_sales'], marker='o', label=year)
plt.title('Cumulative Sales per Month by Year')
plt.xlabel('Month')
plt.ylabel('Cumulative Sales')
plt.legend()
plt.grid(True)
plt.tight_layout()
plt.show()
</a:t>
            </a:r>
            <a:endParaRPr lang="en-US" sz="1600" dirty="0"/>
          </a:p>
        </p:txBody>
      </p:sp>
      <p:pic>
        <p:nvPicPr>
          <p:cNvPr id="7" name="Image 0" descr="preencoded.png"/>
          <p:cNvPicPr>
            <a:picLocks noChangeAspect="1"/>
          </p:cNvPicPr>
          <p:nvPr/>
        </p:nvPicPr>
        <p:blipFill>
          <a:blip r:embed="rId3"/>
          <a:stretch>
            <a:fillRect/>
          </a:stretch>
        </p:blipFill>
        <p:spPr>
          <a:xfrm>
            <a:off x="7242096" y="3212425"/>
            <a:ext cx="6254472" cy="2690574"/>
          </a:xfrm>
          <a:prstGeom prst="rect">
            <a:avLst/>
          </a:prstGeom>
        </p:spPr>
      </p:pic>
      <p:pic>
        <p:nvPicPr>
          <p:cNvPr id="8" name="Picture 7">
            <a:extLst>
              <a:ext uri="{FF2B5EF4-FFF2-40B4-BE49-F238E27FC236}">
                <a16:creationId xmlns:a16="http://schemas.microsoft.com/office/drawing/2014/main" id="{091552FB-7A2B-BA69-FB18-3962CC1DA9BC}"/>
              </a:ext>
            </a:extLst>
          </p:cNvPr>
          <p:cNvPicPr>
            <a:picLocks noChangeAspect="1"/>
          </p:cNvPicPr>
          <p:nvPr/>
        </p:nvPicPr>
        <p:blipFill>
          <a:blip r:embed="rId4"/>
          <a:stretch>
            <a:fillRect/>
          </a:stretch>
        </p:blipFill>
        <p:spPr>
          <a:xfrm>
            <a:off x="11559274" y="7459913"/>
            <a:ext cx="3071126" cy="769687"/>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Text 0"/>
          <p:cNvSpPr/>
          <p:nvPr/>
        </p:nvSpPr>
        <p:spPr>
          <a:xfrm>
            <a:off x="793790" y="919520"/>
            <a:ext cx="3974306" cy="381476"/>
          </a:xfrm>
          <a:prstGeom prst="rect">
            <a:avLst/>
          </a:prstGeom>
          <a:noFill/>
          <a:ln/>
        </p:spPr>
        <p:txBody>
          <a:bodyPr wrap="none" lIns="0" tIns="0" rIns="0" bIns="0" rtlCol="0" anchor="t"/>
          <a:lstStyle/>
          <a:p>
            <a:pPr marL="0" indent="0" algn="l">
              <a:lnSpc>
                <a:spcPts val="3000"/>
              </a:lnSpc>
              <a:buNone/>
            </a:pPr>
            <a:r>
              <a:rPr lang="en-US" sz="2300" dirty="0">
                <a:solidFill>
                  <a:srgbClr val="532418"/>
                </a:solidFill>
                <a:latin typeface="Libre Baskerville" panose="02000000000000000000" pitchFamily="2" charset="0"/>
                <a:ea typeface="Marcellus" pitchFamily="34" charset="-122"/>
                <a:cs typeface="Marcellus" pitchFamily="34" charset="-120"/>
              </a:rPr>
              <a:t>3.Year-over-Year Growth Rate</a:t>
            </a:r>
            <a:endParaRPr lang="en-US" sz="2300" dirty="0"/>
          </a:p>
        </p:txBody>
      </p:sp>
      <p:sp>
        <p:nvSpPr>
          <p:cNvPr id="3" name="Text 1"/>
          <p:cNvSpPr/>
          <p:nvPr/>
        </p:nvSpPr>
        <p:spPr>
          <a:xfrm>
            <a:off x="793790" y="1619845"/>
            <a:ext cx="2934533" cy="381476"/>
          </a:xfrm>
          <a:prstGeom prst="rect">
            <a:avLst/>
          </a:prstGeom>
          <a:noFill/>
          <a:ln/>
        </p:spPr>
        <p:txBody>
          <a:bodyPr wrap="none" lIns="0" tIns="0" rIns="0" bIns="0" rtlCol="0" anchor="t"/>
          <a:lstStyle/>
          <a:p>
            <a:pPr marL="0" indent="0" algn="l">
              <a:lnSpc>
                <a:spcPts val="3000"/>
              </a:lnSpc>
              <a:buNone/>
            </a:pPr>
            <a:r>
              <a:rPr lang="en-US" sz="2300" dirty="0">
                <a:solidFill>
                  <a:srgbClr val="532418"/>
                </a:solidFill>
                <a:latin typeface="Libre Baskerville" panose="02000000000000000000" pitchFamily="2" charset="0"/>
                <a:ea typeface="Marcellus" pitchFamily="34" charset="-122"/>
                <a:cs typeface="Marcellus" pitchFamily="34" charset="-120"/>
              </a:rPr>
              <a:t>CODE : Python</a:t>
            </a:r>
            <a:endParaRPr lang="en-US" sz="2300" dirty="0"/>
          </a:p>
        </p:txBody>
      </p:sp>
      <p:sp>
        <p:nvSpPr>
          <p:cNvPr id="4" name="Shape 2"/>
          <p:cNvSpPr/>
          <p:nvPr/>
        </p:nvSpPr>
        <p:spPr>
          <a:xfrm>
            <a:off x="793790" y="2144792"/>
            <a:ext cx="6313884" cy="3544133"/>
          </a:xfrm>
          <a:prstGeom prst="roundRect">
            <a:avLst>
              <a:gd name="adj" fmla="val 2016"/>
            </a:avLst>
          </a:prstGeom>
          <a:solidFill>
            <a:srgbClr val="F2F2E7"/>
          </a:solidFill>
          <a:ln/>
        </p:spPr>
      </p:sp>
      <p:sp>
        <p:nvSpPr>
          <p:cNvPr id="5" name="Shape 3"/>
          <p:cNvSpPr/>
          <p:nvPr/>
        </p:nvSpPr>
        <p:spPr>
          <a:xfrm>
            <a:off x="785336" y="2144792"/>
            <a:ext cx="6330791" cy="3544133"/>
          </a:xfrm>
          <a:prstGeom prst="roundRect">
            <a:avLst>
              <a:gd name="adj" fmla="val 720"/>
            </a:avLst>
          </a:prstGeom>
          <a:solidFill>
            <a:srgbClr val="F2F2E7"/>
          </a:solidFill>
          <a:ln/>
        </p:spPr>
      </p:sp>
      <p:sp>
        <p:nvSpPr>
          <p:cNvPr id="6" name="Text 4"/>
          <p:cNvSpPr/>
          <p:nvPr/>
        </p:nvSpPr>
        <p:spPr>
          <a:xfrm>
            <a:off x="955358" y="2272308"/>
            <a:ext cx="5990749" cy="3289102"/>
          </a:xfrm>
          <a:prstGeom prst="rect">
            <a:avLst/>
          </a:prstGeom>
          <a:noFill/>
          <a:ln/>
        </p:spPr>
        <p:txBody>
          <a:bodyPr wrap="square" lIns="0" tIns="0" rIns="0" bIns="0" rtlCol="0" anchor="t"/>
          <a:lstStyle/>
          <a:p>
            <a:pPr marL="0" indent="0" algn="l">
              <a:lnSpc>
                <a:spcPts val="1500"/>
              </a:lnSpc>
              <a:buNone/>
            </a:pPr>
            <a:r>
              <a:rPr lang="en-US" sz="1300" dirty="0">
                <a:solidFill>
                  <a:srgbClr val="67534F"/>
                </a:solidFill>
                <a:highlight>
                  <a:srgbClr val="F2F2E7"/>
                </a:highlight>
                <a:latin typeface="Consolas" pitchFamily="34" charset="0"/>
                <a:ea typeface="Consolas" pitchFamily="34" charset="-122"/>
                <a:cs typeface="Consolas" pitchFamily="34" charset="-120"/>
              </a:rPr>
              <a:t>yearly_sales = (</a:t>
            </a:r>
            <a:endParaRPr lang="en-US" sz="1300" dirty="0"/>
          </a:p>
          <a:p>
            <a:pPr marL="0" indent="0" algn="l">
              <a:lnSpc>
                <a:spcPts val="1500"/>
              </a:lnSpc>
              <a:buNone/>
            </a:pPr>
            <a:r>
              <a:rPr lang="en-US" sz="1300" dirty="0">
                <a:solidFill>
                  <a:srgbClr val="67534F"/>
                </a:solidFill>
                <a:highlight>
                  <a:srgbClr val="F2F2E7"/>
                </a:highlight>
                <a:latin typeface="Consolas" pitchFamily="34" charset="0"/>
                <a:ea typeface="Consolas" pitchFamily="34" charset="-122"/>
                <a:cs typeface="Consolas" pitchFamily="34" charset="-120"/>
              </a:rPr>
              <a:t>   df.groupby('year')['payment_value']</a:t>
            </a:r>
            <a:endParaRPr lang="en-US" sz="1300" dirty="0"/>
          </a:p>
          <a:p>
            <a:pPr marL="0" indent="0" algn="l">
              <a:lnSpc>
                <a:spcPts val="1500"/>
              </a:lnSpc>
              <a:buNone/>
            </a:pPr>
            <a:r>
              <a:rPr lang="en-US" sz="1300" dirty="0">
                <a:solidFill>
                  <a:srgbClr val="67534F"/>
                </a:solidFill>
                <a:highlight>
                  <a:srgbClr val="F2F2E7"/>
                </a:highlight>
                <a:latin typeface="Consolas" pitchFamily="34" charset="0"/>
                <a:ea typeface="Consolas" pitchFamily="34" charset="-122"/>
                <a:cs typeface="Consolas" pitchFamily="34" charset="-120"/>
              </a:rPr>
              <a:t>     .sum()</a:t>
            </a:r>
            <a:endParaRPr lang="en-US" sz="1300" dirty="0"/>
          </a:p>
          <a:p>
            <a:pPr marL="0" indent="0" algn="l">
              <a:lnSpc>
                <a:spcPts val="1500"/>
              </a:lnSpc>
              <a:buNone/>
            </a:pPr>
            <a:r>
              <a:rPr lang="en-US" sz="1300" dirty="0">
                <a:solidFill>
                  <a:srgbClr val="67534F"/>
                </a:solidFill>
                <a:highlight>
                  <a:srgbClr val="F2F2E7"/>
                </a:highlight>
                <a:latin typeface="Consolas" pitchFamily="34" charset="0"/>
                <a:ea typeface="Consolas" pitchFamily="34" charset="-122"/>
                <a:cs typeface="Consolas" pitchFamily="34" charset="-120"/>
              </a:rPr>
              <a:t>     .reset_index())</a:t>
            </a:r>
            <a:endParaRPr lang="en-US" sz="1300" dirty="0"/>
          </a:p>
          <a:p>
            <a:pPr marL="0" indent="0" algn="l">
              <a:lnSpc>
                <a:spcPts val="1500"/>
              </a:lnSpc>
              <a:buNone/>
            </a:pPr>
            <a:endParaRPr lang="en-US" sz="1300" dirty="0"/>
          </a:p>
          <a:p>
            <a:pPr marL="0" indent="0" algn="l">
              <a:lnSpc>
                <a:spcPts val="1500"/>
              </a:lnSpc>
              <a:buNone/>
            </a:pPr>
            <a:r>
              <a:rPr lang="en-US" sz="1300" dirty="0">
                <a:solidFill>
                  <a:srgbClr val="67534F"/>
                </a:solidFill>
                <a:highlight>
                  <a:srgbClr val="F2F2E7"/>
                </a:highlight>
                <a:latin typeface="Consolas" pitchFamily="34" charset="0"/>
                <a:ea typeface="Consolas" pitchFamily="34" charset="-122"/>
                <a:cs typeface="Consolas" pitchFamily="34" charset="-120"/>
              </a:rPr>
              <a:t>yearly_sales</a:t>
            </a:r>
            <a:endParaRPr lang="en-US" sz="1300" dirty="0"/>
          </a:p>
          <a:p>
            <a:pPr marL="0" indent="0" algn="l">
              <a:lnSpc>
                <a:spcPts val="1500"/>
              </a:lnSpc>
              <a:buNone/>
            </a:pPr>
            <a:endParaRPr lang="en-US" sz="1300" dirty="0"/>
          </a:p>
          <a:p>
            <a:pPr marL="0" indent="0" algn="l">
              <a:lnSpc>
                <a:spcPts val="1500"/>
              </a:lnSpc>
              <a:buNone/>
            </a:pPr>
            <a:r>
              <a:rPr lang="en-US" sz="1300" dirty="0">
                <a:solidFill>
                  <a:srgbClr val="67534F"/>
                </a:solidFill>
                <a:highlight>
                  <a:srgbClr val="F2F2E7"/>
                </a:highlight>
                <a:latin typeface="Consolas" pitchFamily="34" charset="0"/>
                <a:ea typeface="Consolas" pitchFamily="34" charset="-122"/>
                <a:cs typeface="Consolas" pitchFamily="34" charset="-120"/>
              </a:rPr>
              <a:t>yearly_sales = yearly_sales.sort_values('year')</a:t>
            </a:r>
            <a:endParaRPr lang="en-US" sz="1300" dirty="0"/>
          </a:p>
          <a:p>
            <a:pPr marL="0" indent="0" algn="l">
              <a:lnSpc>
                <a:spcPts val="1500"/>
              </a:lnSpc>
              <a:buNone/>
            </a:pPr>
            <a:endParaRPr lang="en-US" sz="1300" dirty="0"/>
          </a:p>
          <a:p>
            <a:pPr marL="0" indent="0" algn="l">
              <a:lnSpc>
                <a:spcPts val="1500"/>
              </a:lnSpc>
              <a:buNone/>
            </a:pPr>
            <a:r>
              <a:rPr lang="en-US" sz="1300" dirty="0">
                <a:solidFill>
                  <a:srgbClr val="67534F"/>
                </a:solidFill>
                <a:highlight>
                  <a:srgbClr val="F2F2E7"/>
                </a:highlight>
                <a:latin typeface="Consolas" pitchFamily="34" charset="0"/>
                <a:ea typeface="Consolas" pitchFamily="34" charset="-122"/>
                <a:cs typeface="Consolas" pitchFamily="34" charset="-120"/>
              </a:rPr>
              <a:t>yearly_sales['previous_year_sales'] = yearly_sales['payment_value'].shift(1)</a:t>
            </a:r>
            <a:endParaRPr lang="en-US" sz="1300" dirty="0"/>
          </a:p>
          <a:p>
            <a:pPr marL="0" indent="0" algn="l">
              <a:lnSpc>
                <a:spcPts val="1500"/>
              </a:lnSpc>
              <a:buNone/>
            </a:pPr>
            <a:endParaRPr lang="en-US" sz="1300" dirty="0"/>
          </a:p>
          <a:p>
            <a:pPr marL="0" indent="0" algn="l">
              <a:lnSpc>
                <a:spcPts val="1500"/>
              </a:lnSpc>
              <a:buNone/>
            </a:pPr>
            <a:r>
              <a:rPr lang="en-US" sz="1300" dirty="0">
                <a:solidFill>
                  <a:srgbClr val="67534F"/>
                </a:solidFill>
                <a:highlight>
                  <a:srgbClr val="F2F2E7"/>
                </a:highlight>
                <a:latin typeface="Consolas" pitchFamily="34" charset="0"/>
                <a:ea typeface="Consolas" pitchFamily="34" charset="-122"/>
                <a:cs typeface="Consolas" pitchFamily="34" charset="-120"/>
              </a:rPr>
              <a:t>yearly_sales['yoy_growth_percent'] = (</a:t>
            </a:r>
            <a:endParaRPr lang="en-US" sz="1300" dirty="0"/>
          </a:p>
          <a:p>
            <a:pPr marL="0" indent="0" algn="l">
              <a:lnSpc>
                <a:spcPts val="1500"/>
              </a:lnSpc>
              <a:buNone/>
            </a:pPr>
            <a:r>
              <a:rPr lang="en-US" sz="1300" dirty="0">
                <a:solidFill>
                  <a:srgbClr val="67534F"/>
                </a:solidFill>
                <a:highlight>
                  <a:srgbClr val="F2F2E7"/>
                </a:highlight>
                <a:latin typeface="Consolas" pitchFamily="34" charset="0"/>
                <a:ea typeface="Consolas" pitchFamily="34" charset="-122"/>
                <a:cs typeface="Consolas" pitchFamily="34" charset="-120"/>
              </a:rPr>
              <a:t>   (yearly_sales['payment_value'] - yearly_sales['previous_year_sales'])</a:t>
            </a:r>
            <a:endParaRPr lang="en-US" sz="1300" dirty="0"/>
          </a:p>
          <a:p>
            <a:pPr marL="0" indent="0" algn="l">
              <a:lnSpc>
                <a:spcPts val="1500"/>
              </a:lnSpc>
              <a:buNone/>
            </a:pPr>
            <a:r>
              <a:rPr lang="en-US" sz="1300" dirty="0">
                <a:solidFill>
                  <a:srgbClr val="67534F"/>
                </a:solidFill>
                <a:highlight>
                  <a:srgbClr val="F2F2E7"/>
                </a:highlight>
                <a:latin typeface="Consolas" pitchFamily="34" charset="0"/>
                <a:ea typeface="Consolas" pitchFamily="34" charset="-122"/>
                <a:cs typeface="Consolas" pitchFamily="34" charset="-120"/>
              </a:rPr>
              <a:t>   / yearly_sales['previous_year_sales']) * 100</a:t>
            </a:r>
            <a:endParaRPr lang="en-US" sz="1300" dirty="0"/>
          </a:p>
          <a:p>
            <a:pPr marL="0" indent="0" algn="l">
              <a:lnSpc>
                <a:spcPts val="1500"/>
              </a:lnSpc>
              <a:buNone/>
            </a:pPr>
            <a:endParaRPr lang="en-US" sz="1300" dirty="0"/>
          </a:p>
          <a:p>
            <a:pPr marL="0" indent="0" algn="l">
              <a:lnSpc>
                <a:spcPts val="1500"/>
              </a:lnSpc>
              <a:buNone/>
            </a:pPr>
            <a:r>
              <a:rPr lang="en-US" sz="1300" dirty="0">
                <a:solidFill>
                  <a:srgbClr val="67534F"/>
                </a:solidFill>
                <a:highlight>
                  <a:srgbClr val="F2F2E7"/>
                </a:highlight>
                <a:latin typeface="Consolas" pitchFamily="34" charset="0"/>
                <a:ea typeface="Consolas" pitchFamily="34" charset="-122"/>
                <a:cs typeface="Consolas" pitchFamily="34" charset="-120"/>
              </a:rPr>
              <a:t>yearly_sales</a:t>
            </a:r>
            <a:endParaRPr lang="en-US" sz="1300" dirty="0"/>
          </a:p>
          <a:p>
            <a:pPr marL="0" indent="0" algn="l">
              <a:lnSpc>
                <a:spcPts val="1500"/>
              </a:lnSpc>
              <a:buNone/>
            </a:pPr>
            <a:r>
              <a:rPr lang="en-US" sz="1300" dirty="0">
                <a:solidFill>
                  <a:srgbClr val="67534F"/>
                </a:solidFill>
                <a:highlight>
                  <a:srgbClr val="F2F2E7"/>
                </a:highlight>
                <a:latin typeface="Consolas" pitchFamily="34" charset="0"/>
                <a:ea typeface="Consolas" pitchFamily="34" charset="-122"/>
                <a:cs typeface="Consolas" pitchFamily="34" charset="-120"/>
              </a:rPr>
              <a:t>        </a:t>
            </a:r>
            <a:endParaRPr lang="en-US" sz="1300" dirty="0"/>
          </a:p>
        </p:txBody>
      </p:sp>
      <p:pic>
        <p:nvPicPr>
          <p:cNvPr id="7" name="Image 0" descr="preencoded.png"/>
          <p:cNvPicPr>
            <a:picLocks noChangeAspect="1"/>
          </p:cNvPicPr>
          <p:nvPr/>
        </p:nvPicPr>
        <p:blipFill>
          <a:blip r:embed="rId3"/>
          <a:stretch>
            <a:fillRect/>
          </a:stretch>
        </p:blipFill>
        <p:spPr>
          <a:xfrm>
            <a:off x="793790" y="5832396"/>
            <a:ext cx="4735354" cy="1334214"/>
          </a:xfrm>
          <a:prstGeom prst="rect">
            <a:avLst/>
          </a:prstGeom>
        </p:spPr>
      </p:pic>
      <p:sp>
        <p:nvSpPr>
          <p:cNvPr id="8" name="Text 5"/>
          <p:cNvSpPr/>
          <p:nvPr/>
        </p:nvSpPr>
        <p:spPr>
          <a:xfrm>
            <a:off x="7530346" y="1619845"/>
            <a:ext cx="2934533" cy="381476"/>
          </a:xfrm>
          <a:prstGeom prst="rect">
            <a:avLst/>
          </a:prstGeom>
          <a:noFill/>
          <a:ln/>
        </p:spPr>
        <p:txBody>
          <a:bodyPr wrap="none" lIns="0" tIns="0" rIns="0" bIns="0" rtlCol="0" anchor="t"/>
          <a:lstStyle/>
          <a:p>
            <a:pPr marL="0" indent="0" algn="l">
              <a:lnSpc>
                <a:spcPts val="3000"/>
              </a:lnSpc>
              <a:buNone/>
            </a:pPr>
            <a:r>
              <a:rPr lang="en-US" sz="2300" dirty="0">
                <a:solidFill>
                  <a:srgbClr val="532418"/>
                </a:solidFill>
                <a:latin typeface="Libre Baskerville" panose="02000000000000000000" pitchFamily="2" charset="0"/>
                <a:ea typeface="Marcellus" pitchFamily="34" charset="-122"/>
                <a:cs typeface="Marcellus" pitchFamily="34" charset="-120"/>
              </a:rPr>
              <a:t>CODE : SQL</a:t>
            </a:r>
            <a:endParaRPr lang="en-US" sz="2300" dirty="0"/>
          </a:p>
        </p:txBody>
      </p:sp>
      <p:sp>
        <p:nvSpPr>
          <p:cNvPr id="9" name="Shape 6"/>
          <p:cNvSpPr/>
          <p:nvPr/>
        </p:nvSpPr>
        <p:spPr>
          <a:xfrm>
            <a:off x="7530346" y="2144792"/>
            <a:ext cx="6313884" cy="1028938"/>
          </a:xfrm>
          <a:prstGeom prst="roundRect">
            <a:avLst>
              <a:gd name="adj" fmla="val 6944"/>
            </a:avLst>
          </a:prstGeom>
          <a:solidFill>
            <a:srgbClr val="F2F2E7"/>
          </a:solidFill>
          <a:ln/>
        </p:spPr>
      </p:sp>
      <p:sp>
        <p:nvSpPr>
          <p:cNvPr id="10" name="Shape 7"/>
          <p:cNvSpPr/>
          <p:nvPr/>
        </p:nvSpPr>
        <p:spPr>
          <a:xfrm>
            <a:off x="7521893" y="2144792"/>
            <a:ext cx="6330791" cy="1028938"/>
          </a:xfrm>
          <a:prstGeom prst="roundRect">
            <a:avLst>
              <a:gd name="adj" fmla="val 2480"/>
            </a:avLst>
          </a:prstGeom>
          <a:solidFill>
            <a:srgbClr val="F2F2E7"/>
          </a:solidFill>
          <a:ln/>
        </p:spPr>
      </p:sp>
      <p:sp>
        <p:nvSpPr>
          <p:cNvPr id="11" name="Text 8"/>
          <p:cNvSpPr/>
          <p:nvPr/>
        </p:nvSpPr>
        <p:spPr>
          <a:xfrm>
            <a:off x="7691914" y="2272308"/>
            <a:ext cx="5990749" cy="773906"/>
          </a:xfrm>
          <a:prstGeom prst="rect">
            <a:avLst/>
          </a:prstGeom>
          <a:noFill/>
          <a:ln/>
        </p:spPr>
        <p:txBody>
          <a:bodyPr wrap="square" lIns="0" tIns="0" rIns="0" bIns="0" rtlCol="0" anchor="t"/>
          <a:lstStyle/>
          <a:p>
            <a:pPr marL="0" indent="0" algn="l">
              <a:lnSpc>
                <a:spcPts val="1500"/>
              </a:lnSpc>
              <a:buNone/>
            </a:pPr>
            <a:r>
              <a:rPr lang="en-US" sz="1300" dirty="0">
                <a:solidFill>
                  <a:srgbClr val="67534F"/>
                </a:solidFill>
                <a:highlight>
                  <a:srgbClr val="F2F2E7"/>
                </a:highlight>
                <a:latin typeface="Consolas" pitchFamily="34" charset="0"/>
                <a:ea typeface="Consolas" pitchFamily="34" charset="-122"/>
                <a:cs typeface="Consolas" pitchFamily="34" charset="-120"/>
              </a:rPr>
              <a:t>SELECT yr, total_sales, (total_sales - LAG(total_sales) OVER (ORDER BY yr)) /</a:t>
            </a:r>
            <a:endParaRPr lang="en-US" sz="1300" dirty="0"/>
          </a:p>
          <a:p>
            <a:pPr marL="0" indent="0" algn="l">
              <a:lnSpc>
                <a:spcPts val="1500"/>
              </a:lnSpc>
              <a:buNone/>
            </a:pPr>
            <a:r>
              <a:rPr lang="en-US" sz="1300" dirty="0">
                <a:solidFill>
                  <a:srgbClr val="67534F"/>
                </a:solidFill>
                <a:highlight>
                  <a:srgbClr val="F2F2E7"/>
                </a:highlight>
                <a:latin typeface="Consolas" pitchFamily="34" charset="0"/>
                <a:ea typeface="Consolas" pitchFamily="34" charset="-122"/>
                <a:cs typeface="Consolas" pitchFamily="34" charset="-120"/>
              </a:rPr>
              <a:t>LAG(total_sales) OVER (ORDER BY yr) * 100 AS yoy_growth</a:t>
            </a:r>
            <a:endParaRPr lang="en-US" sz="1300" dirty="0"/>
          </a:p>
          <a:p>
            <a:pPr marL="0" indent="0" algn="l">
              <a:lnSpc>
                <a:spcPts val="1500"/>
              </a:lnSpc>
              <a:buNone/>
            </a:pPr>
            <a:r>
              <a:rPr lang="en-US" sz="1300" dirty="0">
                <a:solidFill>
                  <a:srgbClr val="67534F"/>
                </a:solidFill>
                <a:highlight>
                  <a:srgbClr val="F2F2E7"/>
                </a:highlight>
                <a:latin typeface="Consolas" pitchFamily="34" charset="0"/>
                <a:ea typeface="Consolas" pitchFamily="34" charset="-122"/>
                <a:cs typeface="Consolas" pitchFamily="34" charset="-120"/>
              </a:rPr>
              <a:t>FROM yearly;</a:t>
            </a:r>
            <a:endParaRPr lang="en-US" sz="1300" dirty="0"/>
          </a:p>
          <a:p>
            <a:pPr marL="0" indent="0" algn="l">
              <a:lnSpc>
                <a:spcPts val="1500"/>
              </a:lnSpc>
              <a:buNone/>
            </a:pPr>
            <a:r>
              <a:rPr lang="en-US" sz="1300" dirty="0">
                <a:solidFill>
                  <a:srgbClr val="67534F"/>
                </a:solidFill>
                <a:highlight>
                  <a:srgbClr val="F2F2E7"/>
                </a:highlight>
                <a:latin typeface="Consolas" pitchFamily="34" charset="0"/>
                <a:ea typeface="Consolas" pitchFamily="34" charset="-122"/>
                <a:cs typeface="Consolas" pitchFamily="34" charset="-120"/>
              </a:rPr>
              <a:t>        </a:t>
            </a:r>
            <a:endParaRPr lang="en-US" sz="1300" dirty="0"/>
          </a:p>
        </p:txBody>
      </p:sp>
      <p:pic>
        <p:nvPicPr>
          <p:cNvPr id="12" name="Image 1" descr="preencoded.png"/>
          <p:cNvPicPr>
            <a:picLocks noChangeAspect="1"/>
          </p:cNvPicPr>
          <p:nvPr/>
        </p:nvPicPr>
        <p:blipFill>
          <a:blip r:embed="rId4"/>
          <a:stretch>
            <a:fillRect/>
          </a:stretch>
        </p:blipFill>
        <p:spPr>
          <a:xfrm>
            <a:off x="7530346" y="3317200"/>
            <a:ext cx="3763923" cy="1714262"/>
          </a:xfrm>
          <a:prstGeom prst="rect">
            <a:avLst/>
          </a:prstGeom>
        </p:spPr>
      </p:pic>
      <p:pic>
        <p:nvPicPr>
          <p:cNvPr id="13" name="Picture 12">
            <a:extLst>
              <a:ext uri="{FF2B5EF4-FFF2-40B4-BE49-F238E27FC236}">
                <a16:creationId xmlns:a16="http://schemas.microsoft.com/office/drawing/2014/main" id="{793889CD-CA4D-283D-E2C4-8629D610DAFD}"/>
              </a:ext>
            </a:extLst>
          </p:cNvPr>
          <p:cNvPicPr>
            <a:picLocks noChangeAspect="1"/>
          </p:cNvPicPr>
          <p:nvPr/>
        </p:nvPicPr>
        <p:blipFill>
          <a:blip r:embed="rId5"/>
          <a:stretch>
            <a:fillRect/>
          </a:stretch>
        </p:blipFill>
        <p:spPr>
          <a:xfrm>
            <a:off x="11559274" y="7459913"/>
            <a:ext cx="3071126" cy="76968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693430" y="676498"/>
            <a:ext cx="5298519" cy="508516"/>
          </a:xfrm>
          <a:prstGeom prst="rect">
            <a:avLst/>
          </a:prstGeom>
          <a:noFill/>
          <a:ln/>
        </p:spPr>
        <p:txBody>
          <a:bodyPr wrap="none" lIns="0" tIns="0" rIns="0" bIns="0" rtlCol="0" anchor="t"/>
          <a:lstStyle/>
          <a:p>
            <a:pPr marL="0" indent="0" algn="just">
              <a:lnSpc>
                <a:spcPts val="4000"/>
              </a:lnSpc>
              <a:buNone/>
            </a:pPr>
            <a:r>
              <a:rPr lang="en-US" sz="2450" dirty="0">
                <a:solidFill>
                  <a:srgbClr val="532418"/>
                </a:solidFill>
                <a:latin typeface="Libre Baskerville" panose="02000000000000000000" pitchFamily="2" charset="0"/>
                <a:ea typeface="Marcellus" pitchFamily="34" charset="-122"/>
                <a:cs typeface="Marcellus" pitchFamily="34" charset="-120"/>
              </a:rPr>
              <a:t>3.Year-over-Year Growth Rate</a:t>
            </a:r>
            <a:endParaRPr lang="en-US" sz="2450" dirty="0"/>
          </a:p>
        </p:txBody>
      </p:sp>
      <p:sp>
        <p:nvSpPr>
          <p:cNvPr id="3" name="Text 1"/>
          <p:cNvSpPr/>
          <p:nvPr/>
        </p:nvSpPr>
        <p:spPr>
          <a:xfrm>
            <a:off x="793790" y="2499122"/>
            <a:ext cx="3912751" cy="508516"/>
          </a:xfrm>
          <a:prstGeom prst="rect">
            <a:avLst/>
          </a:prstGeom>
          <a:noFill/>
          <a:ln/>
        </p:spPr>
        <p:txBody>
          <a:bodyPr wrap="none" lIns="0" tIns="0" rIns="0" bIns="0" rtlCol="0" anchor="t"/>
          <a:lstStyle/>
          <a:p>
            <a:pPr marL="0" indent="0" algn="just">
              <a:lnSpc>
                <a:spcPts val="4000"/>
              </a:lnSpc>
              <a:buNone/>
            </a:pPr>
            <a:r>
              <a:rPr lang="en-US" sz="3050" dirty="0">
                <a:solidFill>
                  <a:srgbClr val="532418"/>
                </a:solidFill>
                <a:latin typeface="Libre Baskerville" panose="02000000000000000000" pitchFamily="2" charset="0"/>
                <a:ea typeface="Marcellus" pitchFamily="34" charset="-122"/>
                <a:cs typeface="Marcellus" pitchFamily="34" charset="-120"/>
              </a:rPr>
              <a:t>CODE : Python</a:t>
            </a:r>
            <a:endParaRPr lang="en-US" sz="3050" dirty="0"/>
          </a:p>
        </p:txBody>
      </p:sp>
      <p:sp>
        <p:nvSpPr>
          <p:cNvPr id="4" name="Shape 2"/>
          <p:cNvSpPr/>
          <p:nvPr/>
        </p:nvSpPr>
        <p:spPr>
          <a:xfrm>
            <a:off x="793790" y="3262789"/>
            <a:ext cx="6244709" cy="3288030"/>
          </a:xfrm>
          <a:prstGeom prst="roundRect">
            <a:avLst>
              <a:gd name="adj" fmla="val 2897"/>
            </a:avLst>
          </a:prstGeom>
          <a:solidFill>
            <a:srgbClr val="F2F2E7"/>
          </a:solidFill>
          <a:ln/>
        </p:spPr>
      </p:sp>
      <p:sp>
        <p:nvSpPr>
          <p:cNvPr id="5" name="Shape 3"/>
          <p:cNvSpPr/>
          <p:nvPr/>
        </p:nvSpPr>
        <p:spPr>
          <a:xfrm>
            <a:off x="782479" y="3262789"/>
            <a:ext cx="6267331" cy="3288030"/>
          </a:xfrm>
          <a:prstGeom prst="roundRect">
            <a:avLst>
              <a:gd name="adj" fmla="val 1035"/>
            </a:avLst>
          </a:prstGeom>
          <a:solidFill>
            <a:srgbClr val="F2F2E7"/>
          </a:solidFill>
          <a:ln/>
        </p:spPr>
      </p:sp>
      <p:sp>
        <p:nvSpPr>
          <p:cNvPr id="6" name="Text 4"/>
          <p:cNvSpPr/>
          <p:nvPr/>
        </p:nvSpPr>
        <p:spPr>
          <a:xfrm>
            <a:off x="1009293" y="3432810"/>
            <a:ext cx="5813703" cy="2947988"/>
          </a:xfrm>
          <a:prstGeom prst="rect">
            <a:avLst/>
          </a:prstGeom>
          <a:noFill/>
          <a:ln/>
        </p:spPr>
        <p:txBody>
          <a:bodyPr wrap="square" lIns="0" tIns="0" rIns="0" bIns="0" rtlCol="0" anchor="t"/>
          <a:lstStyle/>
          <a:p>
            <a:pPr marL="0" indent="0" algn="just">
              <a:lnSpc>
                <a:spcPts val="2300"/>
              </a:lnSpc>
              <a:buNone/>
            </a:pPr>
            <a:r>
              <a:rPr lang="en-US" sz="1750" dirty="0">
                <a:solidFill>
                  <a:srgbClr val="67534F"/>
                </a:solidFill>
                <a:highlight>
                  <a:srgbClr val="F2F2E7"/>
                </a:highlight>
                <a:latin typeface="Consolas" pitchFamily="34" charset="0"/>
                <a:ea typeface="Consolas" pitchFamily="34" charset="-122"/>
                <a:cs typeface="Consolas" pitchFamily="34" charset="-120"/>
              </a:rPr>
              <a:t>plt.figure(figsize=(10,5))
plt.bar(yearly_sales['year'], yearly_sales['yoy_growth_percent'])
plt.title('Year-over-Year Growth Rate')
plt.xlabel('Year')
plt.ylabel('Growth %')
plt.axhline(0)
plt.tight_layout()
plt.show()
</a:t>
            </a:r>
            <a:endParaRPr lang="en-US" sz="1750" dirty="0"/>
          </a:p>
        </p:txBody>
      </p:sp>
      <p:pic>
        <p:nvPicPr>
          <p:cNvPr id="7" name="Image 0" descr="preencoded.png"/>
          <p:cNvPicPr>
            <a:picLocks noChangeAspect="1"/>
          </p:cNvPicPr>
          <p:nvPr/>
        </p:nvPicPr>
        <p:blipFill>
          <a:blip r:embed="rId3"/>
          <a:stretch>
            <a:fillRect/>
          </a:stretch>
        </p:blipFill>
        <p:spPr>
          <a:xfrm>
            <a:off x="7599521" y="3130272"/>
            <a:ext cx="6244709" cy="2817614"/>
          </a:xfrm>
          <a:prstGeom prst="rect">
            <a:avLst/>
          </a:prstGeom>
        </p:spPr>
      </p:pic>
      <p:pic>
        <p:nvPicPr>
          <p:cNvPr id="8" name="Picture 7">
            <a:extLst>
              <a:ext uri="{FF2B5EF4-FFF2-40B4-BE49-F238E27FC236}">
                <a16:creationId xmlns:a16="http://schemas.microsoft.com/office/drawing/2014/main" id="{39CBB28D-1192-5501-F643-714E38FDDF83}"/>
              </a:ext>
            </a:extLst>
          </p:cNvPr>
          <p:cNvPicPr>
            <a:picLocks noChangeAspect="1"/>
          </p:cNvPicPr>
          <p:nvPr/>
        </p:nvPicPr>
        <p:blipFill>
          <a:blip r:embed="rId4"/>
          <a:stretch>
            <a:fillRect/>
          </a:stretch>
        </p:blipFill>
        <p:spPr>
          <a:xfrm>
            <a:off x="11559274" y="7459913"/>
            <a:ext cx="3071126" cy="76968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793790" y="891302"/>
            <a:ext cx="4870371" cy="355997"/>
          </a:xfrm>
          <a:prstGeom prst="rect">
            <a:avLst/>
          </a:prstGeom>
          <a:noFill/>
          <a:ln/>
        </p:spPr>
        <p:txBody>
          <a:bodyPr wrap="none" lIns="0" tIns="0" rIns="0" bIns="0" rtlCol="0" anchor="t"/>
          <a:lstStyle/>
          <a:p>
            <a:pPr marL="0" indent="0" algn="just">
              <a:lnSpc>
                <a:spcPts val="2800"/>
              </a:lnSpc>
              <a:buNone/>
            </a:pPr>
            <a:r>
              <a:rPr lang="en-US" sz="2150" dirty="0">
                <a:solidFill>
                  <a:srgbClr val="532418"/>
                </a:solidFill>
                <a:latin typeface="Libre Baskerville" panose="02000000000000000000" pitchFamily="2" charset="0"/>
                <a:ea typeface="Marcellus" pitchFamily="34" charset="-122"/>
                <a:cs typeface="Marcellus" pitchFamily="34" charset="-120"/>
              </a:rPr>
              <a:t>4. Customer Retention Rate (6 Months)</a:t>
            </a:r>
            <a:endParaRPr lang="en-US" sz="2150" dirty="0"/>
          </a:p>
        </p:txBody>
      </p:sp>
      <p:sp>
        <p:nvSpPr>
          <p:cNvPr id="3" name="Text 1"/>
          <p:cNvSpPr/>
          <p:nvPr/>
        </p:nvSpPr>
        <p:spPr>
          <a:xfrm>
            <a:off x="793790" y="1525072"/>
            <a:ext cx="2738914" cy="355997"/>
          </a:xfrm>
          <a:prstGeom prst="rect">
            <a:avLst/>
          </a:prstGeom>
          <a:noFill/>
          <a:ln/>
        </p:spPr>
        <p:txBody>
          <a:bodyPr wrap="none" lIns="0" tIns="0" rIns="0" bIns="0" rtlCol="0" anchor="t"/>
          <a:lstStyle/>
          <a:p>
            <a:pPr marL="0" indent="0" algn="just">
              <a:lnSpc>
                <a:spcPts val="2800"/>
              </a:lnSpc>
              <a:buNone/>
            </a:pPr>
            <a:r>
              <a:rPr lang="en-US" sz="2150" dirty="0">
                <a:solidFill>
                  <a:srgbClr val="532418"/>
                </a:solidFill>
                <a:latin typeface="Libre Baskerville" panose="02000000000000000000" pitchFamily="2" charset="0"/>
                <a:ea typeface="Marcellus" pitchFamily="34" charset="-122"/>
                <a:cs typeface="Marcellus" pitchFamily="34" charset="-120"/>
              </a:rPr>
              <a:t>CODE : Python</a:t>
            </a:r>
            <a:endParaRPr lang="en-US" sz="2150" dirty="0"/>
          </a:p>
        </p:txBody>
      </p:sp>
      <p:sp>
        <p:nvSpPr>
          <p:cNvPr id="4" name="Shape 2"/>
          <p:cNvSpPr/>
          <p:nvPr/>
        </p:nvSpPr>
        <p:spPr>
          <a:xfrm>
            <a:off x="793790" y="2006084"/>
            <a:ext cx="6327815" cy="4450080"/>
          </a:xfrm>
          <a:prstGeom prst="roundRect">
            <a:avLst>
              <a:gd name="adj" fmla="val 1499"/>
            </a:avLst>
          </a:prstGeom>
          <a:solidFill>
            <a:srgbClr val="F2F2E7"/>
          </a:solidFill>
          <a:ln/>
        </p:spPr>
      </p:sp>
      <p:sp>
        <p:nvSpPr>
          <p:cNvPr id="5" name="Shape 3"/>
          <p:cNvSpPr/>
          <p:nvPr/>
        </p:nvSpPr>
        <p:spPr>
          <a:xfrm>
            <a:off x="785932" y="2006084"/>
            <a:ext cx="6343531" cy="4450080"/>
          </a:xfrm>
          <a:prstGeom prst="roundRect">
            <a:avLst>
              <a:gd name="adj" fmla="val 535"/>
            </a:avLst>
          </a:prstGeom>
          <a:solidFill>
            <a:srgbClr val="F2F2E7"/>
          </a:solidFill>
          <a:ln/>
        </p:spPr>
      </p:sp>
      <p:sp>
        <p:nvSpPr>
          <p:cNvPr id="6" name="Text 4"/>
          <p:cNvSpPr/>
          <p:nvPr/>
        </p:nvSpPr>
        <p:spPr>
          <a:xfrm>
            <a:off x="944642" y="2125147"/>
            <a:ext cx="6026110" cy="4211955"/>
          </a:xfrm>
          <a:prstGeom prst="rect">
            <a:avLst/>
          </a:prstGeom>
          <a:noFill/>
          <a:ln/>
        </p:spPr>
        <p:txBody>
          <a:bodyPr wrap="square" lIns="0" tIns="0" rIns="0" bIns="0" rtlCol="0" anchor="t"/>
          <a:lstStyle/>
          <a:p>
            <a:pPr marL="0" indent="0" algn="just">
              <a:lnSpc>
                <a:spcPts val="1350"/>
              </a:lnSpc>
              <a:buNone/>
            </a:pPr>
            <a:r>
              <a:rPr lang="en-US" sz="1250" dirty="0">
                <a:solidFill>
                  <a:srgbClr val="67534F"/>
                </a:solidFill>
                <a:highlight>
                  <a:srgbClr val="F2F2E7"/>
                </a:highlight>
                <a:latin typeface="Consolas" pitchFamily="34" charset="0"/>
                <a:ea typeface="Consolas" pitchFamily="34" charset="-122"/>
                <a:cs typeface="Consolas" pitchFamily="34" charset="-120"/>
              </a:rPr>
              <a:t>first_purchase = (</a:t>
            </a:r>
            <a:endParaRPr lang="en-US" sz="1250" dirty="0"/>
          </a:p>
          <a:p>
            <a:pPr marL="0" indent="0" algn="just">
              <a:lnSpc>
                <a:spcPts val="1350"/>
              </a:lnSpc>
              <a:buNone/>
            </a:pPr>
            <a:r>
              <a:rPr lang="en-US" sz="1250" dirty="0">
                <a:solidFill>
                  <a:srgbClr val="67534F"/>
                </a:solidFill>
                <a:highlight>
                  <a:srgbClr val="F2F2E7"/>
                </a:highlight>
                <a:latin typeface="Consolas" pitchFamily="34" charset="0"/>
                <a:ea typeface="Consolas" pitchFamily="34" charset="-122"/>
                <a:cs typeface="Consolas" pitchFamily="34" charset="-120"/>
              </a:rPr>
              <a:t>    df.groupby('customer_id')['order_purchase_timestamp']</a:t>
            </a:r>
            <a:endParaRPr lang="en-US" sz="1250" dirty="0"/>
          </a:p>
          <a:p>
            <a:pPr marL="0" indent="0" algn="just">
              <a:lnSpc>
                <a:spcPts val="1350"/>
              </a:lnSpc>
              <a:buNone/>
            </a:pPr>
            <a:r>
              <a:rPr lang="en-US" sz="1250" dirty="0">
                <a:solidFill>
                  <a:srgbClr val="67534F"/>
                </a:solidFill>
                <a:highlight>
                  <a:srgbClr val="F2F2E7"/>
                </a:highlight>
                <a:latin typeface="Consolas" pitchFamily="34" charset="0"/>
                <a:ea typeface="Consolas" pitchFamily="34" charset="-122"/>
                <a:cs typeface="Consolas" pitchFamily="34" charset="-120"/>
              </a:rPr>
              <a:t>    .min()</a:t>
            </a:r>
            <a:endParaRPr lang="en-US" sz="1250" dirty="0"/>
          </a:p>
          <a:p>
            <a:pPr marL="0" indent="0" algn="just">
              <a:lnSpc>
                <a:spcPts val="1350"/>
              </a:lnSpc>
              <a:buNone/>
            </a:pPr>
            <a:r>
              <a:rPr lang="en-US" sz="1250" dirty="0">
                <a:solidFill>
                  <a:srgbClr val="67534F"/>
                </a:solidFill>
                <a:highlight>
                  <a:srgbClr val="F2F2E7"/>
                </a:highlight>
                <a:latin typeface="Consolas" pitchFamily="34" charset="0"/>
                <a:ea typeface="Consolas" pitchFamily="34" charset="-122"/>
                <a:cs typeface="Consolas" pitchFamily="34" charset="-120"/>
              </a:rPr>
              <a:t>    .reset_index())</a:t>
            </a:r>
            <a:endParaRPr lang="en-US" sz="1250" dirty="0"/>
          </a:p>
          <a:p>
            <a:pPr marL="0" indent="0" algn="just">
              <a:lnSpc>
                <a:spcPts val="1350"/>
              </a:lnSpc>
              <a:buNone/>
            </a:pPr>
            <a:r>
              <a:rPr lang="en-US" sz="1250" dirty="0">
                <a:solidFill>
                  <a:srgbClr val="67534F"/>
                </a:solidFill>
                <a:highlight>
                  <a:srgbClr val="F2F2E7"/>
                </a:highlight>
                <a:latin typeface="Consolas" pitchFamily="34" charset="0"/>
                <a:ea typeface="Consolas" pitchFamily="34" charset="-122"/>
                <a:cs typeface="Consolas" pitchFamily="34" charset="-120"/>
              </a:rPr>
              <a:t>first_purchase.columns = ['customer_id', 'first_purchase_date']</a:t>
            </a:r>
            <a:endParaRPr lang="en-US" sz="1250" dirty="0"/>
          </a:p>
          <a:p>
            <a:pPr marL="0" indent="0" algn="just">
              <a:lnSpc>
                <a:spcPts val="1350"/>
              </a:lnSpc>
              <a:buNone/>
            </a:pPr>
            <a:endParaRPr lang="en-US" sz="1250" dirty="0"/>
          </a:p>
          <a:p>
            <a:pPr marL="0" indent="0" algn="just">
              <a:lnSpc>
                <a:spcPts val="1350"/>
              </a:lnSpc>
              <a:buNone/>
            </a:pPr>
            <a:r>
              <a:rPr lang="en-US" sz="1250" dirty="0">
                <a:solidFill>
                  <a:srgbClr val="67534F"/>
                </a:solidFill>
                <a:highlight>
                  <a:srgbClr val="F2F2E7"/>
                </a:highlight>
                <a:latin typeface="Consolas" pitchFamily="34" charset="0"/>
                <a:ea typeface="Consolas" pitchFamily="34" charset="-122"/>
                <a:cs typeface="Consolas" pitchFamily="34" charset="-120"/>
              </a:rPr>
              <a:t>merged = df.merge(first_purchase, on='customer_id', how='left')</a:t>
            </a:r>
            <a:endParaRPr lang="en-US" sz="1250" dirty="0"/>
          </a:p>
          <a:p>
            <a:pPr marL="0" indent="0" algn="just">
              <a:lnSpc>
                <a:spcPts val="1350"/>
              </a:lnSpc>
              <a:buNone/>
            </a:pPr>
            <a:endParaRPr lang="en-US" sz="1250" dirty="0"/>
          </a:p>
          <a:p>
            <a:pPr marL="0" indent="0" algn="just">
              <a:lnSpc>
                <a:spcPts val="1350"/>
              </a:lnSpc>
              <a:buNone/>
            </a:pPr>
            <a:r>
              <a:rPr lang="en-US" sz="1250" dirty="0">
                <a:solidFill>
                  <a:srgbClr val="67534F"/>
                </a:solidFill>
                <a:highlight>
                  <a:srgbClr val="F2F2E7"/>
                </a:highlight>
                <a:latin typeface="Consolas" pitchFamily="34" charset="0"/>
                <a:ea typeface="Consolas" pitchFamily="34" charset="-122"/>
                <a:cs typeface="Consolas" pitchFamily="34" charset="-120"/>
              </a:rPr>
              <a:t>repeat_orders = merged[</a:t>
            </a:r>
            <a:endParaRPr lang="en-US" sz="1250" dirty="0"/>
          </a:p>
          <a:p>
            <a:pPr marL="0" indent="0" algn="just">
              <a:lnSpc>
                <a:spcPts val="1350"/>
              </a:lnSpc>
              <a:buNone/>
            </a:pPr>
            <a:r>
              <a:rPr lang="en-US" sz="1250" dirty="0">
                <a:solidFill>
                  <a:srgbClr val="67534F"/>
                </a:solidFill>
                <a:highlight>
                  <a:srgbClr val="F2F2E7"/>
                </a:highlight>
                <a:latin typeface="Consolas" pitchFamily="34" charset="0"/>
                <a:ea typeface="Consolas" pitchFamily="34" charset="-122"/>
                <a:cs typeface="Consolas" pitchFamily="34" charset="-120"/>
              </a:rPr>
              <a:t>    (merged['order_purchase_timestamp'] &gt; merged['first_purchase_date']) &amp;</a:t>
            </a:r>
            <a:endParaRPr lang="en-US" sz="1250" dirty="0"/>
          </a:p>
          <a:p>
            <a:pPr marL="0" indent="0" algn="just">
              <a:lnSpc>
                <a:spcPts val="1350"/>
              </a:lnSpc>
              <a:buNone/>
            </a:pPr>
            <a:r>
              <a:rPr lang="en-US" sz="1250" dirty="0">
                <a:solidFill>
                  <a:srgbClr val="67534F"/>
                </a:solidFill>
                <a:highlight>
                  <a:srgbClr val="F2F2E7"/>
                </a:highlight>
                <a:latin typeface="Consolas" pitchFamily="34" charset="0"/>
                <a:ea typeface="Consolas" pitchFamily="34" charset="-122"/>
                <a:cs typeface="Consolas" pitchFamily="34" charset="-120"/>
              </a:rPr>
              <a:t>    (merged['order_purchase_timestamp'] &lt;=</a:t>
            </a:r>
            <a:endParaRPr lang="en-US" sz="1250" dirty="0"/>
          </a:p>
          <a:p>
            <a:pPr marL="0" indent="0" algn="just">
              <a:lnSpc>
                <a:spcPts val="1350"/>
              </a:lnSpc>
              <a:buNone/>
            </a:pPr>
            <a:r>
              <a:rPr lang="en-US" sz="1250" dirty="0">
                <a:solidFill>
                  <a:srgbClr val="67534F"/>
                </a:solidFill>
                <a:highlight>
                  <a:srgbClr val="F2F2E7"/>
                </a:highlight>
                <a:latin typeface="Consolas" pitchFamily="34" charset="0"/>
                <a:ea typeface="Consolas" pitchFamily="34" charset="-122"/>
                <a:cs typeface="Consolas" pitchFamily="34" charset="-120"/>
              </a:rPr>
              <a:t>        merged['first_purchase_date'] + pd.DateOffset(months=6))]</a:t>
            </a:r>
            <a:endParaRPr lang="en-US" sz="1250" dirty="0"/>
          </a:p>
          <a:p>
            <a:pPr marL="0" indent="0" algn="just">
              <a:lnSpc>
                <a:spcPts val="1350"/>
              </a:lnSpc>
              <a:buNone/>
            </a:pPr>
            <a:endParaRPr lang="en-US" sz="1250" dirty="0"/>
          </a:p>
          <a:p>
            <a:pPr marL="0" indent="0" algn="just">
              <a:lnSpc>
                <a:spcPts val="1350"/>
              </a:lnSpc>
              <a:buNone/>
            </a:pPr>
            <a:r>
              <a:rPr lang="en-US" sz="1250" dirty="0">
                <a:solidFill>
                  <a:srgbClr val="67534F"/>
                </a:solidFill>
                <a:highlight>
                  <a:srgbClr val="F2F2E7"/>
                </a:highlight>
                <a:latin typeface="Consolas" pitchFamily="34" charset="0"/>
                <a:ea typeface="Consolas" pitchFamily="34" charset="-122"/>
                <a:cs typeface="Consolas" pitchFamily="34" charset="-120"/>
              </a:rPr>
              <a:t>total_customers = first_purchase['customer_id'].nunique()</a:t>
            </a:r>
            <a:endParaRPr lang="en-US" sz="1250" dirty="0"/>
          </a:p>
          <a:p>
            <a:pPr marL="0" indent="0" algn="just">
              <a:lnSpc>
                <a:spcPts val="1350"/>
              </a:lnSpc>
              <a:buNone/>
            </a:pPr>
            <a:r>
              <a:rPr lang="en-US" sz="1250" dirty="0">
                <a:solidFill>
                  <a:srgbClr val="67534F"/>
                </a:solidFill>
                <a:highlight>
                  <a:srgbClr val="F2F2E7"/>
                </a:highlight>
                <a:latin typeface="Consolas" pitchFamily="34" charset="0"/>
                <a:ea typeface="Consolas" pitchFamily="34" charset="-122"/>
                <a:cs typeface="Consolas" pitchFamily="34" charset="-120"/>
              </a:rPr>
              <a:t>repeat_customers = repeat_orders['customer_id'].nunique()</a:t>
            </a:r>
            <a:endParaRPr lang="en-US" sz="1250" dirty="0"/>
          </a:p>
          <a:p>
            <a:pPr marL="0" indent="0" algn="just">
              <a:lnSpc>
                <a:spcPts val="1350"/>
              </a:lnSpc>
              <a:buNone/>
            </a:pPr>
            <a:endParaRPr lang="en-US" sz="1250" dirty="0"/>
          </a:p>
          <a:p>
            <a:pPr marL="0" indent="0" algn="just">
              <a:lnSpc>
                <a:spcPts val="1350"/>
              </a:lnSpc>
              <a:buNone/>
            </a:pPr>
            <a:r>
              <a:rPr lang="en-US" sz="1250" dirty="0">
                <a:solidFill>
                  <a:srgbClr val="67534F"/>
                </a:solidFill>
                <a:highlight>
                  <a:srgbClr val="F2F2E7"/>
                </a:highlight>
                <a:latin typeface="Consolas" pitchFamily="34" charset="0"/>
                <a:ea typeface="Consolas" pitchFamily="34" charset="-122"/>
                <a:cs typeface="Consolas" pitchFamily="34" charset="-120"/>
              </a:rPr>
              <a:t># Count customers</a:t>
            </a:r>
            <a:endParaRPr lang="en-US" sz="1250" dirty="0"/>
          </a:p>
          <a:p>
            <a:pPr marL="0" indent="0" algn="just">
              <a:lnSpc>
                <a:spcPts val="1350"/>
              </a:lnSpc>
              <a:buNone/>
            </a:pPr>
            <a:r>
              <a:rPr lang="en-US" sz="1250" dirty="0">
                <a:solidFill>
                  <a:srgbClr val="67534F"/>
                </a:solidFill>
                <a:highlight>
                  <a:srgbClr val="F2F2E7"/>
                </a:highlight>
                <a:latin typeface="Consolas" pitchFamily="34" charset="0"/>
                <a:ea typeface="Consolas" pitchFamily="34" charset="-122"/>
                <a:cs typeface="Consolas" pitchFamily="34" charset="-120"/>
              </a:rPr>
              <a:t>total_customers = first_purchase['customer_id'].nunique()</a:t>
            </a:r>
            <a:endParaRPr lang="en-US" sz="1250" dirty="0"/>
          </a:p>
          <a:p>
            <a:pPr marL="0" indent="0" algn="just">
              <a:lnSpc>
                <a:spcPts val="1350"/>
              </a:lnSpc>
              <a:buNone/>
            </a:pPr>
            <a:r>
              <a:rPr lang="en-US" sz="1250" dirty="0">
                <a:solidFill>
                  <a:srgbClr val="67534F"/>
                </a:solidFill>
                <a:highlight>
                  <a:srgbClr val="F2F2E7"/>
                </a:highlight>
                <a:latin typeface="Consolas" pitchFamily="34" charset="0"/>
                <a:ea typeface="Consolas" pitchFamily="34" charset="-122"/>
                <a:cs typeface="Consolas" pitchFamily="34" charset="-120"/>
              </a:rPr>
              <a:t>repeat_customers = repeat_orders['customer_id'].nunique()</a:t>
            </a:r>
            <a:endParaRPr lang="en-US" sz="1250" dirty="0"/>
          </a:p>
          <a:p>
            <a:pPr marL="0" indent="0" algn="just">
              <a:lnSpc>
                <a:spcPts val="1350"/>
              </a:lnSpc>
              <a:buNone/>
            </a:pPr>
            <a:endParaRPr lang="en-US" sz="1250" dirty="0"/>
          </a:p>
          <a:p>
            <a:pPr marL="0" indent="0" algn="just">
              <a:lnSpc>
                <a:spcPts val="1350"/>
              </a:lnSpc>
              <a:buNone/>
            </a:pPr>
            <a:r>
              <a:rPr lang="en-US" sz="1250" dirty="0">
                <a:solidFill>
                  <a:srgbClr val="67534F"/>
                </a:solidFill>
                <a:highlight>
                  <a:srgbClr val="F2F2E7"/>
                </a:highlight>
                <a:latin typeface="Consolas" pitchFamily="34" charset="0"/>
                <a:ea typeface="Consolas" pitchFamily="34" charset="-122"/>
                <a:cs typeface="Consolas" pitchFamily="34" charset="-120"/>
              </a:rPr>
              <a:t># Retention %</a:t>
            </a:r>
            <a:endParaRPr lang="en-US" sz="1250" dirty="0"/>
          </a:p>
          <a:p>
            <a:pPr marL="0" indent="0" algn="just">
              <a:lnSpc>
                <a:spcPts val="1350"/>
              </a:lnSpc>
              <a:buNone/>
            </a:pPr>
            <a:r>
              <a:rPr lang="en-US" sz="1250" dirty="0">
                <a:solidFill>
                  <a:srgbClr val="67534F"/>
                </a:solidFill>
                <a:highlight>
                  <a:srgbClr val="F2F2E7"/>
                </a:highlight>
                <a:latin typeface="Consolas" pitchFamily="34" charset="0"/>
                <a:ea typeface="Consolas" pitchFamily="34" charset="-122"/>
                <a:cs typeface="Consolas" pitchFamily="34" charset="-120"/>
              </a:rPr>
              <a:t>retention_rate = (repeat_customers / total_customers) * 100</a:t>
            </a:r>
            <a:endParaRPr lang="en-US" sz="1250" dirty="0"/>
          </a:p>
          <a:p>
            <a:pPr marL="0" indent="0" algn="just">
              <a:lnSpc>
                <a:spcPts val="1350"/>
              </a:lnSpc>
              <a:buNone/>
            </a:pPr>
            <a:r>
              <a:rPr lang="en-US" sz="1250" dirty="0">
                <a:solidFill>
                  <a:srgbClr val="67534F"/>
                </a:solidFill>
                <a:highlight>
                  <a:srgbClr val="F2F2E7"/>
                </a:highlight>
                <a:latin typeface="Consolas" pitchFamily="34" charset="0"/>
                <a:ea typeface="Consolas" pitchFamily="34" charset="-122"/>
                <a:cs typeface="Consolas" pitchFamily="34" charset="-120"/>
              </a:rPr>
              <a:t>round(retention_rate, 2)</a:t>
            </a:r>
            <a:endParaRPr lang="en-US" sz="1250" dirty="0"/>
          </a:p>
          <a:p>
            <a:pPr marL="0" indent="0" algn="just">
              <a:lnSpc>
                <a:spcPts val="1350"/>
              </a:lnSpc>
              <a:buNone/>
            </a:pPr>
            <a:r>
              <a:rPr lang="en-US" sz="1250" dirty="0">
                <a:solidFill>
                  <a:srgbClr val="67534F"/>
                </a:solidFill>
                <a:highlight>
                  <a:srgbClr val="F2F2E7"/>
                </a:highlight>
                <a:latin typeface="Consolas" pitchFamily="34" charset="0"/>
                <a:ea typeface="Consolas" pitchFamily="34" charset="-122"/>
                <a:cs typeface="Consolas" pitchFamily="34" charset="-120"/>
              </a:rPr>
              <a:t>        </a:t>
            </a:r>
            <a:endParaRPr lang="en-US" sz="1250" dirty="0"/>
          </a:p>
        </p:txBody>
      </p:sp>
      <p:pic>
        <p:nvPicPr>
          <p:cNvPr id="7" name="Image 0" descr="preencoded.png"/>
          <p:cNvPicPr>
            <a:picLocks noChangeAspect="1"/>
          </p:cNvPicPr>
          <p:nvPr/>
        </p:nvPicPr>
        <p:blipFill>
          <a:blip r:embed="rId3"/>
          <a:stretch>
            <a:fillRect/>
          </a:stretch>
        </p:blipFill>
        <p:spPr>
          <a:xfrm>
            <a:off x="793790" y="6581180"/>
            <a:ext cx="2758678" cy="632103"/>
          </a:xfrm>
          <a:prstGeom prst="rect">
            <a:avLst/>
          </a:prstGeom>
        </p:spPr>
      </p:pic>
      <p:sp>
        <p:nvSpPr>
          <p:cNvPr id="8" name="Text 5"/>
          <p:cNvSpPr/>
          <p:nvPr/>
        </p:nvSpPr>
        <p:spPr>
          <a:xfrm>
            <a:off x="7516416" y="1525072"/>
            <a:ext cx="2738914" cy="355997"/>
          </a:xfrm>
          <a:prstGeom prst="rect">
            <a:avLst/>
          </a:prstGeom>
          <a:noFill/>
          <a:ln/>
        </p:spPr>
        <p:txBody>
          <a:bodyPr wrap="none" lIns="0" tIns="0" rIns="0" bIns="0" rtlCol="0" anchor="t"/>
          <a:lstStyle/>
          <a:p>
            <a:pPr marL="0" indent="0" algn="just">
              <a:lnSpc>
                <a:spcPts val="2800"/>
              </a:lnSpc>
              <a:buNone/>
            </a:pPr>
            <a:r>
              <a:rPr lang="en-US" sz="2150" dirty="0">
                <a:solidFill>
                  <a:srgbClr val="532418"/>
                </a:solidFill>
                <a:latin typeface="Libre Baskerville" panose="02000000000000000000" pitchFamily="2" charset="0"/>
                <a:ea typeface="Marcellus" pitchFamily="34" charset="-122"/>
                <a:cs typeface="Marcellus" pitchFamily="34" charset="-120"/>
              </a:rPr>
              <a:t>CODE : SQL</a:t>
            </a:r>
            <a:endParaRPr lang="en-US" sz="2150" dirty="0"/>
          </a:p>
        </p:txBody>
      </p:sp>
      <p:sp>
        <p:nvSpPr>
          <p:cNvPr id="9" name="Shape 6"/>
          <p:cNvSpPr/>
          <p:nvPr/>
        </p:nvSpPr>
        <p:spPr>
          <a:xfrm>
            <a:off x="7516416" y="2006084"/>
            <a:ext cx="6327815" cy="1291114"/>
          </a:xfrm>
          <a:prstGeom prst="roundRect">
            <a:avLst>
              <a:gd name="adj" fmla="val 5165"/>
            </a:avLst>
          </a:prstGeom>
          <a:solidFill>
            <a:srgbClr val="F2F2E7"/>
          </a:solidFill>
          <a:ln/>
        </p:spPr>
      </p:sp>
      <p:sp>
        <p:nvSpPr>
          <p:cNvPr id="10" name="Shape 7"/>
          <p:cNvSpPr/>
          <p:nvPr/>
        </p:nvSpPr>
        <p:spPr>
          <a:xfrm>
            <a:off x="7508558" y="2006084"/>
            <a:ext cx="6343531" cy="1291114"/>
          </a:xfrm>
          <a:prstGeom prst="roundRect">
            <a:avLst>
              <a:gd name="adj" fmla="val 1845"/>
            </a:avLst>
          </a:prstGeom>
          <a:solidFill>
            <a:srgbClr val="F2F2E7"/>
          </a:solidFill>
          <a:ln/>
        </p:spPr>
      </p:sp>
      <p:sp>
        <p:nvSpPr>
          <p:cNvPr id="11" name="Text 8"/>
          <p:cNvSpPr/>
          <p:nvPr/>
        </p:nvSpPr>
        <p:spPr>
          <a:xfrm>
            <a:off x="7667268" y="2125147"/>
            <a:ext cx="6026110" cy="1052989"/>
          </a:xfrm>
          <a:prstGeom prst="rect">
            <a:avLst/>
          </a:prstGeom>
          <a:noFill/>
          <a:ln/>
        </p:spPr>
        <p:txBody>
          <a:bodyPr wrap="square" lIns="0" tIns="0" rIns="0" bIns="0" rtlCol="0" anchor="t"/>
          <a:lstStyle/>
          <a:p>
            <a:pPr marL="0" indent="0" algn="just">
              <a:lnSpc>
                <a:spcPts val="1350"/>
              </a:lnSpc>
              <a:buNone/>
            </a:pPr>
            <a:r>
              <a:rPr lang="en-US" sz="1250" dirty="0">
                <a:solidFill>
                  <a:srgbClr val="67534F"/>
                </a:solidFill>
                <a:highlight>
                  <a:srgbClr val="F2F2E7"/>
                </a:highlight>
                <a:latin typeface="Consolas" pitchFamily="34" charset="0"/>
                <a:ea typeface="Consolas" pitchFamily="34" charset="-122"/>
                <a:cs typeface="Consolas" pitchFamily="34" charset="-120"/>
              </a:rPr>
              <a:t>SELECT COUNT(DISTINCT r.customer_id) * 100.0 /</a:t>
            </a:r>
            <a:endParaRPr lang="en-US" sz="1250" dirty="0"/>
          </a:p>
          <a:p>
            <a:pPr marL="0" indent="0" algn="just">
              <a:lnSpc>
                <a:spcPts val="1350"/>
              </a:lnSpc>
              <a:buNone/>
            </a:pPr>
            <a:r>
              <a:rPr lang="en-US" sz="1250" dirty="0">
                <a:solidFill>
                  <a:srgbClr val="67534F"/>
                </a:solidFill>
                <a:highlight>
                  <a:srgbClr val="F2F2E7"/>
                </a:highlight>
                <a:latin typeface="Consolas" pitchFamily="34" charset="0"/>
                <a:ea typeface="Consolas" pitchFamily="34" charset="-122"/>
                <a:cs typeface="Consolas" pitchFamily="34" charset="-120"/>
              </a:rPr>
              <a:t>       COUNT(DISTINCT f.customer_id) AS retention_rate</a:t>
            </a:r>
            <a:endParaRPr lang="en-US" sz="1250" dirty="0"/>
          </a:p>
          <a:p>
            <a:pPr marL="0" indent="0" algn="just">
              <a:lnSpc>
                <a:spcPts val="1350"/>
              </a:lnSpc>
              <a:buNone/>
            </a:pPr>
            <a:r>
              <a:rPr lang="en-US" sz="1250" dirty="0">
                <a:solidFill>
                  <a:srgbClr val="67534F"/>
                </a:solidFill>
                <a:highlight>
                  <a:srgbClr val="F2F2E7"/>
                </a:highlight>
                <a:latin typeface="Consolas" pitchFamily="34" charset="0"/>
                <a:ea typeface="Consolas" pitchFamily="34" charset="-122"/>
                <a:cs typeface="Consolas" pitchFamily="34" charset="-120"/>
              </a:rPr>
              <a:t>FROM first_purchase f</a:t>
            </a:r>
            <a:endParaRPr lang="en-US" sz="1250" dirty="0"/>
          </a:p>
          <a:p>
            <a:pPr marL="0" indent="0" algn="just">
              <a:lnSpc>
                <a:spcPts val="1350"/>
              </a:lnSpc>
              <a:buNone/>
            </a:pPr>
            <a:r>
              <a:rPr lang="en-US" sz="1250" dirty="0">
                <a:solidFill>
                  <a:srgbClr val="67534F"/>
                </a:solidFill>
                <a:highlight>
                  <a:srgbClr val="F2F2E7"/>
                </a:highlight>
                <a:latin typeface="Consolas" pitchFamily="34" charset="0"/>
                <a:ea typeface="Consolas" pitchFamily="34" charset="-122"/>
                <a:cs typeface="Consolas" pitchFamily="34" charset="-120"/>
              </a:rPr>
              <a:t>LEFT JOIN repeat_purchase r</a:t>
            </a:r>
            <a:endParaRPr lang="en-US" sz="1250" dirty="0"/>
          </a:p>
          <a:p>
            <a:pPr marL="0" indent="0" algn="just">
              <a:lnSpc>
                <a:spcPts val="1350"/>
              </a:lnSpc>
              <a:buNone/>
            </a:pPr>
            <a:r>
              <a:rPr lang="en-US" sz="1250" dirty="0">
                <a:solidFill>
                  <a:srgbClr val="67534F"/>
                </a:solidFill>
                <a:highlight>
                  <a:srgbClr val="F2F2E7"/>
                </a:highlight>
                <a:latin typeface="Consolas" pitchFamily="34" charset="0"/>
                <a:ea typeface="Consolas" pitchFamily="34" charset="-122"/>
                <a:cs typeface="Consolas" pitchFamily="34" charset="-120"/>
              </a:rPr>
              <a:t>ON f.customer_id = r.customer_id;</a:t>
            </a:r>
            <a:endParaRPr lang="en-US" sz="1250" dirty="0"/>
          </a:p>
          <a:p>
            <a:pPr marL="0" indent="0" algn="just">
              <a:lnSpc>
                <a:spcPts val="1350"/>
              </a:lnSpc>
              <a:buNone/>
            </a:pPr>
            <a:r>
              <a:rPr lang="en-US" sz="1250" dirty="0">
                <a:solidFill>
                  <a:srgbClr val="67534F"/>
                </a:solidFill>
                <a:highlight>
                  <a:srgbClr val="F2F2E7"/>
                </a:highlight>
                <a:latin typeface="Consolas" pitchFamily="34" charset="0"/>
                <a:ea typeface="Consolas" pitchFamily="34" charset="-122"/>
                <a:cs typeface="Consolas" pitchFamily="34" charset="-120"/>
              </a:rPr>
              <a:t>        </a:t>
            </a:r>
            <a:endParaRPr lang="en-US" sz="1250" dirty="0"/>
          </a:p>
        </p:txBody>
      </p:sp>
      <p:pic>
        <p:nvPicPr>
          <p:cNvPr id="12" name="Image 1" descr="preencoded.png"/>
          <p:cNvPicPr>
            <a:picLocks noChangeAspect="1"/>
          </p:cNvPicPr>
          <p:nvPr/>
        </p:nvPicPr>
        <p:blipFill>
          <a:blip r:embed="rId4"/>
          <a:stretch>
            <a:fillRect/>
          </a:stretch>
        </p:blipFill>
        <p:spPr>
          <a:xfrm>
            <a:off x="7516416" y="3422213"/>
            <a:ext cx="2709148" cy="1903333"/>
          </a:xfrm>
          <a:prstGeom prst="rect">
            <a:avLst/>
          </a:prstGeom>
        </p:spPr>
      </p:pic>
      <p:pic>
        <p:nvPicPr>
          <p:cNvPr id="13" name="Picture 12">
            <a:extLst>
              <a:ext uri="{FF2B5EF4-FFF2-40B4-BE49-F238E27FC236}">
                <a16:creationId xmlns:a16="http://schemas.microsoft.com/office/drawing/2014/main" id="{22168A5E-D148-9720-438A-02C5B3432078}"/>
              </a:ext>
            </a:extLst>
          </p:cNvPr>
          <p:cNvPicPr>
            <a:picLocks noChangeAspect="1"/>
          </p:cNvPicPr>
          <p:nvPr/>
        </p:nvPicPr>
        <p:blipFill>
          <a:blip r:embed="rId5"/>
          <a:stretch>
            <a:fillRect/>
          </a:stretch>
        </p:blipFill>
        <p:spPr>
          <a:xfrm>
            <a:off x="11559274" y="7459913"/>
            <a:ext cx="3071126" cy="76968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76920"/>
          </a:xfrm>
          <a:prstGeom prst="rect">
            <a:avLst/>
          </a:prstGeom>
        </p:spPr>
      </p:pic>
      <p:sp>
        <p:nvSpPr>
          <p:cNvPr id="3" name="Text 0"/>
          <p:cNvSpPr/>
          <p:nvPr/>
        </p:nvSpPr>
        <p:spPr>
          <a:xfrm>
            <a:off x="793790" y="4201478"/>
            <a:ext cx="6521291" cy="847725"/>
          </a:xfrm>
          <a:prstGeom prst="rect">
            <a:avLst/>
          </a:prstGeom>
          <a:noFill/>
          <a:ln/>
        </p:spPr>
        <p:txBody>
          <a:bodyPr wrap="none" lIns="0" tIns="0" rIns="0" bIns="0" rtlCol="0" anchor="t"/>
          <a:lstStyle/>
          <a:p>
            <a:pPr marL="0" indent="0" algn="l">
              <a:lnSpc>
                <a:spcPts val="6650"/>
              </a:lnSpc>
              <a:buNone/>
            </a:pPr>
            <a:r>
              <a:rPr lang="en-US" sz="5100" dirty="0">
                <a:solidFill>
                  <a:srgbClr val="532418"/>
                </a:solidFill>
                <a:latin typeface="Libre Baskerville" panose="02000000000000000000" pitchFamily="2" charset="0"/>
                <a:ea typeface="Marcellus" pitchFamily="34" charset="-122"/>
                <a:cs typeface="Marcellus" pitchFamily="34" charset="-120"/>
              </a:rPr>
              <a:t>Problem Statement</a:t>
            </a:r>
            <a:endParaRPr lang="en-US" sz="5100" dirty="0"/>
          </a:p>
        </p:txBody>
      </p:sp>
      <p:sp>
        <p:nvSpPr>
          <p:cNvPr id="4" name="Text 1"/>
          <p:cNvSpPr/>
          <p:nvPr/>
        </p:nvSpPr>
        <p:spPr>
          <a:xfrm>
            <a:off x="793790" y="5389364"/>
            <a:ext cx="13042821" cy="1473994"/>
          </a:xfrm>
          <a:prstGeom prst="rect">
            <a:avLst/>
          </a:prstGeom>
          <a:noFill/>
          <a:ln/>
        </p:spPr>
        <p:txBody>
          <a:bodyPr wrap="square" lIns="0" tIns="0" rIns="0" bIns="0" rtlCol="0" anchor="t"/>
          <a:lstStyle/>
          <a:p>
            <a:pPr marL="0" indent="0" algn="l">
              <a:lnSpc>
                <a:spcPts val="2300"/>
              </a:lnSpc>
              <a:buNone/>
            </a:pPr>
            <a:r>
              <a:rPr lang="en-US" sz="1750" dirty="0">
                <a:solidFill>
                  <a:srgbClr val="67534F"/>
                </a:solidFill>
                <a:latin typeface="Montserrat" pitchFamily="34" charset="0"/>
                <a:ea typeface="Montserrat" pitchFamily="34" charset="-122"/>
                <a:cs typeface="Montserrat" pitchFamily="34" charset="-120"/>
              </a:rPr>
              <a:t>Organizations often rely on multiple tools such as SQL databases and Python programming for data analysis. However, understanding when and how to use each tool effectively can be challenging. This project focuses on solving identical e-commerce data problems using both SQL queries and Python (Pandas) methods to evaluate their approaches, performance, and suitability for different analytical tasks such as sales calculation, customer behavior analysis, revenue trends, and advanced statistical operations.</a:t>
            </a:r>
            <a:endParaRPr lang="en-US" sz="1750" dirty="0"/>
          </a:p>
        </p:txBody>
      </p:sp>
      <p:pic>
        <p:nvPicPr>
          <p:cNvPr id="5" name="Picture 4">
            <a:extLst>
              <a:ext uri="{FF2B5EF4-FFF2-40B4-BE49-F238E27FC236}">
                <a16:creationId xmlns:a16="http://schemas.microsoft.com/office/drawing/2014/main" id="{04CE3D48-C3F4-03A8-223E-4959B2B6BB02}"/>
              </a:ext>
            </a:extLst>
          </p:cNvPr>
          <p:cNvPicPr>
            <a:picLocks noChangeAspect="1"/>
          </p:cNvPicPr>
          <p:nvPr/>
        </p:nvPicPr>
        <p:blipFill>
          <a:blip r:embed="rId4"/>
          <a:stretch>
            <a:fillRect/>
          </a:stretch>
        </p:blipFill>
        <p:spPr>
          <a:xfrm>
            <a:off x="11559274" y="7459913"/>
            <a:ext cx="3071126" cy="76968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Text 0"/>
          <p:cNvSpPr/>
          <p:nvPr/>
        </p:nvSpPr>
        <p:spPr>
          <a:xfrm>
            <a:off x="793790" y="934998"/>
            <a:ext cx="4595098" cy="355997"/>
          </a:xfrm>
          <a:prstGeom prst="rect">
            <a:avLst/>
          </a:prstGeom>
          <a:noFill/>
          <a:ln/>
        </p:spPr>
        <p:txBody>
          <a:bodyPr wrap="none" lIns="0" tIns="0" rIns="0" bIns="0" rtlCol="0" anchor="t"/>
          <a:lstStyle/>
          <a:p>
            <a:pPr marL="0" indent="0" algn="just">
              <a:lnSpc>
                <a:spcPts val="2800"/>
              </a:lnSpc>
              <a:buNone/>
            </a:pPr>
            <a:r>
              <a:rPr lang="en-US" sz="2150" dirty="0">
                <a:solidFill>
                  <a:srgbClr val="532418"/>
                </a:solidFill>
                <a:latin typeface="Libre Baskerville" panose="02000000000000000000" pitchFamily="2" charset="0"/>
                <a:ea typeface="Marcellus" pitchFamily="34" charset="-122"/>
                <a:cs typeface="Marcellus" pitchFamily="34" charset="-120"/>
              </a:rPr>
              <a:t>5.Top 3 Customers per Year by Spend</a:t>
            </a:r>
            <a:endParaRPr lang="en-US" sz="2150" dirty="0"/>
          </a:p>
        </p:txBody>
      </p:sp>
      <p:sp>
        <p:nvSpPr>
          <p:cNvPr id="3" name="Text 1"/>
          <p:cNvSpPr/>
          <p:nvPr/>
        </p:nvSpPr>
        <p:spPr>
          <a:xfrm>
            <a:off x="793790" y="1568768"/>
            <a:ext cx="2738914" cy="355997"/>
          </a:xfrm>
          <a:prstGeom prst="rect">
            <a:avLst/>
          </a:prstGeom>
          <a:noFill/>
          <a:ln/>
        </p:spPr>
        <p:txBody>
          <a:bodyPr wrap="none" lIns="0" tIns="0" rIns="0" bIns="0" rtlCol="0" anchor="t"/>
          <a:lstStyle/>
          <a:p>
            <a:pPr marL="0" indent="0" algn="just">
              <a:lnSpc>
                <a:spcPts val="2800"/>
              </a:lnSpc>
              <a:buNone/>
            </a:pPr>
            <a:r>
              <a:rPr lang="en-US" sz="2150" dirty="0">
                <a:solidFill>
                  <a:srgbClr val="532418"/>
                </a:solidFill>
                <a:latin typeface="Libre Baskerville" panose="02000000000000000000" pitchFamily="2" charset="0"/>
                <a:ea typeface="Marcellus" pitchFamily="34" charset="-122"/>
                <a:cs typeface="Marcellus" pitchFamily="34" charset="-120"/>
              </a:rPr>
              <a:t>CODE : Python</a:t>
            </a:r>
            <a:endParaRPr lang="en-US" sz="2150" dirty="0"/>
          </a:p>
        </p:txBody>
      </p:sp>
      <p:sp>
        <p:nvSpPr>
          <p:cNvPr id="4" name="Shape 2"/>
          <p:cNvSpPr/>
          <p:nvPr/>
        </p:nvSpPr>
        <p:spPr>
          <a:xfrm>
            <a:off x="793790" y="2049780"/>
            <a:ext cx="6327815" cy="2519601"/>
          </a:xfrm>
          <a:prstGeom prst="roundRect">
            <a:avLst>
              <a:gd name="adj" fmla="val 2647"/>
            </a:avLst>
          </a:prstGeom>
          <a:solidFill>
            <a:srgbClr val="F2F2E7"/>
          </a:solidFill>
          <a:ln/>
        </p:spPr>
      </p:sp>
      <p:sp>
        <p:nvSpPr>
          <p:cNvPr id="5" name="Shape 3"/>
          <p:cNvSpPr/>
          <p:nvPr/>
        </p:nvSpPr>
        <p:spPr>
          <a:xfrm>
            <a:off x="785932" y="2049780"/>
            <a:ext cx="6343531" cy="2519601"/>
          </a:xfrm>
          <a:prstGeom prst="roundRect">
            <a:avLst>
              <a:gd name="adj" fmla="val 945"/>
            </a:avLst>
          </a:prstGeom>
          <a:solidFill>
            <a:srgbClr val="F2F2E7"/>
          </a:solidFill>
          <a:ln/>
        </p:spPr>
      </p:sp>
      <p:sp>
        <p:nvSpPr>
          <p:cNvPr id="6" name="Text 4"/>
          <p:cNvSpPr/>
          <p:nvPr/>
        </p:nvSpPr>
        <p:spPr>
          <a:xfrm>
            <a:off x="944642" y="2168843"/>
            <a:ext cx="6026110" cy="2281476"/>
          </a:xfrm>
          <a:prstGeom prst="rect">
            <a:avLst/>
          </a:prstGeom>
          <a:noFill/>
          <a:ln/>
        </p:spPr>
        <p:txBody>
          <a:bodyPr wrap="square" lIns="0" tIns="0" rIns="0" bIns="0" rtlCol="0" anchor="t"/>
          <a:lstStyle/>
          <a:p>
            <a:pPr marL="0" indent="0" algn="just">
              <a:lnSpc>
                <a:spcPts val="1350"/>
              </a:lnSpc>
              <a:buNone/>
            </a:pPr>
            <a:r>
              <a:rPr lang="en-US" sz="1250" dirty="0">
                <a:solidFill>
                  <a:srgbClr val="67534F"/>
                </a:solidFill>
                <a:highlight>
                  <a:srgbClr val="F2F2E7"/>
                </a:highlight>
                <a:latin typeface="Consolas" pitchFamily="34" charset="0"/>
                <a:ea typeface="Consolas" pitchFamily="34" charset="-122"/>
                <a:cs typeface="Consolas" pitchFamily="34" charset="-120"/>
              </a:rPr>
              <a:t>orders['order_purchase_timestaorders['order_purchase_timestamp'] = pd.to_datetime(orders['order_purchase_timestamp'])</a:t>
            </a:r>
            <a:endParaRPr lang="en-US" sz="1250" dirty="0"/>
          </a:p>
          <a:p>
            <a:pPr marL="0" indent="0" algn="just">
              <a:lnSpc>
                <a:spcPts val="1350"/>
              </a:lnSpc>
              <a:buNone/>
            </a:pPr>
            <a:r>
              <a:rPr lang="en-US" sz="1250" dirty="0">
                <a:solidFill>
                  <a:srgbClr val="67534F"/>
                </a:solidFill>
                <a:highlight>
                  <a:srgbClr val="F2F2E7"/>
                </a:highlight>
                <a:latin typeface="Consolas" pitchFamily="34" charset="0"/>
                <a:ea typeface="Consolas" pitchFamily="34" charset="-122"/>
                <a:cs typeface="Consolas" pitchFamily="34" charset="-120"/>
              </a:rPr>
              <a:t>orders['year'] = orders['order_purchase_timestamp'].dt.year</a:t>
            </a:r>
            <a:endParaRPr lang="en-US" sz="1250" dirty="0"/>
          </a:p>
          <a:p>
            <a:pPr marL="0" indent="0" algn="just">
              <a:lnSpc>
                <a:spcPts val="1350"/>
              </a:lnSpc>
              <a:buNone/>
            </a:pPr>
            <a:r>
              <a:rPr lang="en-US" sz="1250" dirty="0">
                <a:solidFill>
                  <a:srgbClr val="67534F"/>
                </a:solidFill>
                <a:highlight>
                  <a:srgbClr val="F2F2E7"/>
                </a:highlight>
                <a:latin typeface="Consolas" pitchFamily="34" charset="0"/>
                <a:ea typeface="Consolas" pitchFamily="34" charset="-122"/>
                <a:cs typeface="Consolas" pitchFamily="34" charset="-120"/>
              </a:rPr>
              <a:t>df = orders.merge(order_payments, on='order_id', how='left')</a:t>
            </a:r>
            <a:endParaRPr lang="en-US" sz="1250" dirty="0"/>
          </a:p>
          <a:p>
            <a:pPr marL="0" indent="0" algn="just">
              <a:lnSpc>
                <a:spcPts val="1350"/>
              </a:lnSpc>
              <a:buNone/>
            </a:pPr>
            <a:r>
              <a:rPr lang="en-US" sz="1250" dirty="0">
                <a:solidFill>
                  <a:srgbClr val="67534F"/>
                </a:solidFill>
                <a:highlight>
                  <a:srgbClr val="F2F2E7"/>
                </a:highlight>
                <a:latin typeface="Consolas" pitchFamily="34" charset="0"/>
                <a:ea typeface="Consolas" pitchFamily="34" charset="-122"/>
                <a:cs typeface="Consolas" pitchFamily="34" charset="-120"/>
              </a:rPr>
              <a:t>spend = (   df.groupby(['year','customer_id'])['payment_value']</a:t>
            </a:r>
            <a:endParaRPr lang="en-US" sz="1250" dirty="0"/>
          </a:p>
          <a:p>
            <a:pPr marL="0" indent="0" algn="just">
              <a:lnSpc>
                <a:spcPts val="1350"/>
              </a:lnSpc>
              <a:buNone/>
            </a:pPr>
            <a:r>
              <a:rPr lang="en-US" sz="1250" dirty="0">
                <a:solidFill>
                  <a:srgbClr val="67534F"/>
                </a:solidFill>
                <a:highlight>
                  <a:srgbClr val="F2F2E7"/>
                </a:highlight>
                <a:latin typeface="Consolas" pitchFamily="34" charset="0"/>
                <a:ea typeface="Consolas" pitchFamily="34" charset="-122"/>
                <a:cs typeface="Consolas" pitchFamily="34" charset="-120"/>
              </a:rPr>
              <a:t>            .sum()</a:t>
            </a:r>
            <a:endParaRPr lang="en-US" sz="1250" dirty="0"/>
          </a:p>
          <a:p>
            <a:pPr marL="0" indent="0" algn="just">
              <a:lnSpc>
                <a:spcPts val="1350"/>
              </a:lnSpc>
              <a:buNone/>
            </a:pPr>
            <a:r>
              <a:rPr lang="en-US" sz="1250" dirty="0">
                <a:solidFill>
                  <a:srgbClr val="67534F"/>
                </a:solidFill>
                <a:highlight>
                  <a:srgbClr val="F2F2E7"/>
                </a:highlight>
                <a:latin typeface="Consolas" pitchFamily="34" charset="0"/>
                <a:ea typeface="Consolas" pitchFamily="34" charset="-122"/>
                <a:cs typeface="Consolas" pitchFamily="34" charset="-120"/>
              </a:rPr>
              <a:t>            .reset_index())</a:t>
            </a:r>
            <a:endParaRPr lang="en-US" sz="1250" dirty="0"/>
          </a:p>
          <a:p>
            <a:pPr marL="0" indent="0" algn="just">
              <a:lnSpc>
                <a:spcPts val="1350"/>
              </a:lnSpc>
              <a:buNone/>
            </a:pPr>
            <a:r>
              <a:rPr lang="en-US" sz="1250" dirty="0">
                <a:solidFill>
                  <a:srgbClr val="67534F"/>
                </a:solidFill>
                <a:highlight>
                  <a:srgbClr val="F2F2E7"/>
                </a:highlight>
                <a:latin typeface="Consolas" pitchFamily="34" charset="0"/>
                <a:ea typeface="Consolas" pitchFamily="34" charset="-122"/>
                <a:cs typeface="Consolas" pitchFamily="34" charset="-120"/>
              </a:rPr>
              <a:t>spend['rank'] = spend.groupby('year')['payment_value'] \</a:t>
            </a:r>
            <a:endParaRPr lang="en-US" sz="1250" dirty="0"/>
          </a:p>
          <a:p>
            <a:pPr marL="0" indent="0" algn="just">
              <a:lnSpc>
                <a:spcPts val="1350"/>
              </a:lnSpc>
              <a:buNone/>
            </a:pPr>
            <a:r>
              <a:rPr lang="en-US" sz="1250" dirty="0">
                <a:solidFill>
                  <a:srgbClr val="67534F"/>
                </a:solidFill>
                <a:highlight>
                  <a:srgbClr val="F2F2E7"/>
                </a:highlight>
                <a:latin typeface="Consolas" pitchFamily="34" charset="0"/>
                <a:ea typeface="Consolas" pitchFamily="34" charset="-122"/>
                <a:cs typeface="Consolas" pitchFamily="34" charset="-120"/>
              </a:rPr>
              <a:t>                    .rank(method='dense', ascending=False)</a:t>
            </a:r>
            <a:endParaRPr lang="en-US" sz="1250" dirty="0"/>
          </a:p>
          <a:p>
            <a:pPr marL="0" indent="0" algn="just">
              <a:lnSpc>
                <a:spcPts val="1350"/>
              </a:lnSpc>
              <a:buNone/>
            </a:pPr>
            <a:r>
              <a:rPr lang="en-US" sz="1250" dirty="0">
                <a:solidFill>
                  <a:srgbClr val="67534F"/>
                </a:solidFill>
                <a:highlight>
                  <a:srgbClr val="F2F2E7"/>
                </a:highlight>
                <a:latin typeface="Consolas" pitchFamily="34" charset="0"/>
                <a:ea typeface="Consolas" pitchFamily="34" charset="-122"/>
                <a:cs typeface="Consolas" pitchFamily="34" charset="-120"/>
              </a:rPr>
              <a:t>top3_customers = spend[spend['rank'] &lt;= 3] \</a:t>
            </a:r>
            <a:endParaRPr lang="en-US" sz="1250" dirty="0"/>
          </a:p>
          <a:p>
            <a:pPr marL="0" indent="0" algn="just">
              <a:lnSpc>
                <a:spcPts val="1350"/>
              </a:lnSpc>
              <a:buNone/>
            </a:pPr>
            <a:r>
              <a:rPr lang="en-US" sz="1250" dirty="0">
                <a:solidFill>
                  <a:srgbClr val="67534F"/>
                </a:solidFill>
                <a:highlight>
                  <a:srgbClr val="F2F2E7"/>
                </a:highlight>
                <a:latin typeface="Consolas" pitchFamily="34" charset="0"/>
                <a:ea typeface="Consolas" pitchFamily="34" charset="-122"/>
                <a:cs typeface="Consolas" pitchFamily="34" charset="-120"/>
              </a:rPr>
              <a:t>                    .sort_values(['year','rank'])top3_customersmp'] = pd.to_datetime(orders['order_purchase_timestamp'])</a:t>
            </a:r>
            <a:endParaRPr lang="en-US" sz="1250" dirty="0"/>
          </a:p>
          <a:p>
            <a:pPr marL="0" indent="0" algn="just">
              <a:lnSpc>
                <a:spcPts val="1350"/>
              </a:lnSpc>
              <a:buNone/>
            </a:pPr>
            <a:r>
              <a:rPr lang="en-US" sz="1250" dirty="0">
                <a:solidFill>
                  <a:srgbClr val="67534F"/>
                </a:solidFill>
                <a:highlight>
                  <a:srgbClr val="F2F2E7"/>
                </a:highlight>
                <a:latin typeface="Consolas" pitchFamily="34" charset="0"/>
                <a:ea typeface="Consolas" pitchFamily="34" charset="-122"/>
                <a:cs typeface="Consolas" pitchFamily="34" charset="-120"/>
              </a:rPr>
              <a:t>        </a:t>
            </a:r>
            <a:endParaRPr lang="en-US" sz="1250" dirty="0"/>
          </a:p>
        </p:txBody>
      </p:sp>
      <p:pic>
        <p:nvPicPr>
          <p:cNvPr id="7" name="Image 0" descr="preencoded.png"/>
          <p:cNvPicPr>
            <a:picLocks noChangeAspect="1"/>
          </p:cNvPicPr>
          <p:nvPr/>
        </p:nvPicPr>
        <p:blipFill>
          <a:blip r:embed="rId3"/>
          <a:stretch>
            <a:fillRect/>
          </a:stretch>
        </p:blipFill>
        <p:spPr>
          <a:xfrm>
            <a:off x="793790" y="4694396"/>
            <a:ext cx="4019074" cy="2475190"/>
          </a:xfrm>
          <a:prstGeom prst="rect">
            <a:avLst/>
          </a:prstGeom>
        </p:spPr>
      </p:pic>
      <p:sp>
        <p:nvSpPr>
          <p:cNvPr id="8" name="Text 5"/>
          <p:cNvSpPr/>
          <p:nvPr/>
        </p:nvSpPr>
        <p:spPr>
          <a:xfrm>
            <a:off x="7516416" y="1568768"/>
            <a:ext cx="2738914" cy="355997"/>
          </a:xfrm>
          <a:prstGeom prst="rect">
            <a:avLst/>
          </a:prstGeom>
          <a:noFill/>
          <a:ln/>
        </p:spPr>
        <p:txBody>
          <a:bodyPr wrap="none" lIns="0" tIns="0" rIns="0" bIns="0" rtlCol="0" anchor="t"/>
          <a:lstStyle/>
          <a:p>
            <a:pPr marL="0" indent="0" algn="just">
              <a:lnSpc>
                <a:spcPts val="2800"/>
              </a:lnSpc>
              <a:buNone/>
            </a:pPr>
            <a:r>
              <a:rPr lang="en-US" sz="2150" dirty="0">
                <a:solidFill>
                  <a:srgbClr val="532418"/>
                </a:solidFill>
                <a:latin typeface="Libre Baskerville" panose="02000000000000000000" pitchFamily="2" charset="0"/>
                <a:ea typeface="Marcellus" pitchFamily="34" charset="-122"/>
                <a:cs typeface="Marcellus" pitchFamily="34" charset="-120"/>
              </a:rPr>
              <a:t>CODE : SQL</a:t>
            </a:r>
            <a:endParaRPr lang="en-US" sz="2150" dirty="0"/>
          </a:p>
        </p:txBody>
      </p:sp>
      <p:sp>
        <p:nvSpPr>
          <p:cNvPr id="9" name="Shape 6"/>
          <p:cNvSpPr/>
          <p:nvPr/>
        </p:nvSpPr>
        <p:spPr>
          <a:xfrm>
            <a:off x="7516416" y="2049780"/>
            <a:ext cx="6327815" cy="764619"/>
          </a:xfrm>
          <a:prstGeom prst="roundRect">
            <a:avLst>
              <a:gd name="adj" fmla="val 8722"/>
            </a:avLst>
          </a:prstGeom>
          <a:solidFill>
            <a:srgbClr val="F2F2E7"/>
          </a:solidFill>
          <a:ln/>
        </p:spPr>
      </p:sp>
      <p:sp>
        <p:nvSpPr>
          <p:cNvPr id="10" name="Shape 7"/>
          <p:cNvSpPr/>
          <p:nvPr/>
        </p:nvSpPr>
        <p:spPr>
          <a:xfrm>
            <a:off x="7508558" y="2049780"/>
            <a:ext cx="6343531" cy="764619"/>
          </a:xfrm>
          <a:prstGeom prst="roundRect">
            <a:avLst>
              <a:gd name="adj" fmla="val 3115"/>
            </a:avLst>
          </a:prstGeom>
          <a:solidFill>
            <a:srgbClr val="F2F2E7"/>
          </a:solidFill>
          <a:ln/>
        </p:spPr>
      </p:sp>
      <p:sp>
        <p:nvSpPr>
          <p:cNvPr id="11" name="Text 8"/>
          <p:cNvSpPr/>
          <p:nvPr/>
        </p:nvSpPr>
        <p:spPr>
          <a:xfrm>
            <a:off x="7667268" y="2168843"/>
            <a:ext cx="6026110" cy="526494"/>
          </a:xfrm>
          <a:prstGeom prst="rect">
            <a:avLst/>
          </a:prstGeom>
          <a:noFill/>
          <a:ln/>
        </p:spPr>
        <p:txBody>
          <a:bodyPr wrap="square" lIns="0" tIns="0" rIns="0" bIns="0" rtlCol="0" anchor="t"/>
          <a:lstStyle/>
          <a:p>
            <a:pPr marL="0" indent="0" algn="just">
              <a:lnSpc>
                <a:spcPts val="1350"/>
              </a:lnSpc>
              <a:buNone/>
            </a:pPr>
            <a:r>
              <a:rPr lang="en-US" sz="1250" dirty="0">
                <a:solidFill>
                  <a:srgbClr val="67534F"/>
                </a:solidFill>
                <a:highlight>
                  <a:srgbClr val="F2F2E7"/>
                </a:highlight>
                <a:latin typeface="Consolas" pitchFamily="34" charset="0"/>
                <a:ea typeface="Consolas" pitchFamily="34" charset="-122"/>
                <a:cs typeface="Consolas" pitchFamily="34" charset="-120"/>
              </a:rPr>
              <a:t>SELECT *,          RANK() OVER (PARTITION BY yr ORDER BY spend DESC) AS rnk  FROM yearly_spend)SELECT *FROM rankedWHERE rnk &lt;= 3;</a:t>
            </a:r>
            <a:endParaRPr lang="en-US" sz="1250" dirty="0"/>
          </a:p>
          <a:p>
            <a:pPr marL="0" indent="0" algn="just">
              <a:lnSpc>
                <a:spcPts val="1350"/>
              </a:lnSpc>
              <a:buNone/>
            </a:pPr>
            <a:r>
              <a:rPr lang="en-US" sz="1250" dirty="0">
                <a:solidFill>
                  <a:srgbClr val="67534F"/>
                </a:solidFill>
                <a:highlight>
                  <a:srgbClr val="F2F2E7"/>
                </a:highlight>
                <a:latin typeface="Consolas" pitchFamily="34" charset="0"/>
                <a:ea typeface="Consolas" pitchFamily="34" charset="-122"/>
                <a:cs typeface="Consolas" pitchFamily="34" charset="-120"/>
              </a:rPr>
              <a:t>        </a:t>
            </a:r>
            <a:endParaRPr lang="en-US" sz="1250" dirty="0"/>
          </a:p>
        </p:txBody>
      </p:sp>
      <p:pic>
        <p:nvPicPr>
          <p:cNvPr id="12" name="Image 1" descr="preencoded.png"/>
          <p:cNvPicPr>
            <a:picLocks noChangeAspect="1"/>
          </p:cNvPicPr>
          <p:nvPr/>
        </p:nvPicPr>
        <p:blipFill>
          <a:blip r:embed="rId4"/>
          <a:stretch>
            <a:fillRect/>
          </a:stretch>
        </p:blipFill>
        <p:spPr>
          <a:xfrm>
            <a:off x="7516416" y="2939415"/>
            <a:ext cx="4429363" cy="2173367"/>
          </a:xfrm>
          <a:prstGeom prst="rect">
            <a:avLst/>
          </a:prstGeom>
        </p:spPr>
      </p:pic>
      <p:pic>
        <p:nvPicPr>
          <p:cNvPr id="13" name="Picture 12">
            <a:extLst>
              <a:ext uri="{FF2B5EF4-FFF2-40B4-BE49-F238E27FC236}">
                <a16:creationId xmlns:a16="http://schemas.microsoft.com/office/drawing/2014/main" id="{E97C9895-87AB-4E0E-293A-96FDC1087939}"/>
              </a:ext>
            </a:extLst>
          </p:cNvPr>
          <p:cNvPicPr>
            <a:picLocks noChangeAspect="1"/>
          </p:cNvPicPr>
          <p:nvPr/>
        </p:nvPicPr>
        <p:blipFill>
          <a:blip r:embed="rId5"/>
          <a:stretch>
            <a:fillRect/>
          </a:stretch>
        </p:blipFill>
        <p:spPr>
          <a:xfrm>
            <a:off x="11559274" y="7459913"/>
            <a:ext cx="3071126" cy="769687"/>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80190" y="935712"/>
            <a:ext cx="6521291" cy="847725"/>
          </a:xfrm>
          <a:prstGeom prst="rect">
            <a:avLst/>
          </a:prstGeom>
          <a:noFill/>
          <a:ln/>
        </p:spPr>
        <p:txBody>
          <a:bodyPr wrap="none" lIns="0" tIns="0" rIns="0" bIns="0" rtlCol="0" anchor="t"/>
          <a:lstStyle/>
          <a:p>
            <a:pPr marL="0" indent="0" algn="l">
              <a:lnSpc>
                <a:spcPts val="6650"/>
              </a:lnSpc>
              <a:buNone/>
            </a:pPr>
            <a:r>
              <a:rPr lang="en-US" sz="5100" dirty="0">
                <a:solidFill>
                  <a:srgbClr val="532418"/>
                </a:solidFill>
                <a:latin typeface="Libre Baskerville" panose="02000000000000000000" pitchFamily="2" charset="0"/>
                <a:ea typeface="Marcellus" pitchFamily="34" charset="-122"/>
                <a:cs typeface="Marcellus" pitchFamily="34" charset="-120"/>
              </a:rPr>
              <a:t>Conclusion</a:t>
            </a:r>
            <a:endParaRPr lang="en-US" sz="5100" dirty="0"/>
          </a:p>
        </p:txBody>
      </p:sp>
      <p:sp>
        <p:nvSpPr>
          <p:cNvPr id="4" name="Text 1"/>
          <p:cNvSpPr/>
          <p:nvPr/>
        </p:nvSpPr>
        <p:spPr>
          <a:xfrm>
            <a:off x="6280190" y="2123599"/>
            <a:ext cx="7556421" cy="5170170"/>
          </a:xfrm>
          <a:prstGeom prst="rect">
            <a:avLst/>
          </a:prstGeom>
          <a:noFill/>
          <a:ln/>
        </p:spPr>
        <p:txBody>
          <a:bodyPr wrap="square" lIns="0" tIns="0" rIns="0" bIns="0" rtlCol="0" anchor="t"/>
          <a:lstStyle/>
          <a:p>
            <a:pPr marL="342900" indent="-342900" algn="just">
              <a:lnSpc>
                <a:spcPts val="2300"/>
              </a:lnSpc>
              <a:buSzPct val="100000"/>
              <a:buChar char="•"/>
            </a:pPr>
            <a:r>
              <a:rPr lang="en-US" sz="1750" dirty="0">
                <a:solidFill>
                  <a:srgbClr val="67534F"/>
                </a:solidFill>
                <a:latin typeface="Montserrat" pitchFamily="34" charset="0"/>
                <a:ea typeface="Montserrat" pitchFamily="34" charset="-122"/>
                <a:cs typeface="Montserrat" pitchFamily="34" charset="-120"/>
              </a:rPr>
              <a:t>This project successfully demonstrated the comparison of solving identical e-commerce data analysis problems using </a:t>
            </a:r>
            <a:r>
              <a:rPr lang="en-US" sz="1750" b="1" dirty="0">
                <a:solidFill>
                  <a:srgbClr val="67534F"/>
                </a:solidFill>
                <a:latin typeface="Montserrat" pitchFamily="34" charset="0"/>
                <a:ea typeface="Montserrat" pitchFamily="34" charset="-122"/>
                <a:cs typeface="Montserrat" pitchFamily="34" charset="-120"/>
              </a:rPr>
              <a:t>SQL</a:t>
            </a:r>
            <a:r>
              <a:rPr lang="en-US" sz="1750" dirty="0">
                <a:solidFill>
                  <a:srgbClr val="67534F"/>
                </a:solidFill>
                <a:latin typeface="Montserrat" pitchFamily="34" charset="0"/>
                <a:ea typeface="Montserrat" pitchFamily="34" charset="-122"/>
                <a:cs typeface="Montserrat" pitchFamily="34" charset="-120"/>
              </a:rPr>
              <a:t> and </a:t>
            </a:r>
            <a:r>
              <a:rPr lang="en-US" sz="1750" b="1" dirty="0">
                <a:solidFill>
                  <a:srgbClr val="67534F"/>
                </a:solidFill>
                <a:latin typeface="Montserrat" pitchFamily="34" charset="0"/>
                <a:ea typeface="Montserrat" pitchFamily="34" charset="-122"/>
                <a:cs typeface="Montserrat" pitchFamily="34" charset="-120"/>
              </a:rPr>
              <a:t>Python (Pandas)</a:t>
            </a:r>
            <a:r>
              <a:rPr lang="en-US" sz="1750" dirty="0">
                <a:solidFill>
                  <a:srgbClr val="67534F"/>
                </a:solidFill>
                <a:latin typeface="Montserrat" pitchFamily="34" charset="0"/>
                <a:ea typeface="Montserrat" pitchFamily="34" charset="-122"/>
                <a:cs typeface="Montserrat" pitchFamily="34" charset="-120"/>
              </a:rPr>
              <a:t>. Both tools proved effective for data manipulation, aggregation, and advanced analytical tasks, while differing in syntax style, flexibility, and execution approach.</a:t>
            </a:r>
          </a:p>
          <a:p>
            <a:pPr algn="just">
              <a:lnSpc>
                <a:spcPts val="2300"/>
              </a:lnSpc>
              <a:buSzPct val="100000"/>
            </a:pPr>
            <a:endParaRPr lang="en-US" sz="1750" dirty="0"/>
          </a:p>
          <a:p>
            <a:pPr marL="342900" indent="-342900" algn="just">
              <a:lnSpc>
                <a:spcPts val="2300"/>
              </a:lnSpc>
              <a:buSzPct val="100000"/>
              <a:buChar char="•"/>
            </a:pPr>
            <a:r>
              <a:rPr lang="en-US" sz="1750" dirty="0">
                <a:solidFill>
                  <a:srgbClr val="67534F"/>
                </a:solidFill>
                <a:latin typeface="Montserrat" pitchFamily="34" charset="0"/>
                <a:ea typeface="Montserrat" pitchFamily="34" charset="-122"/>
                <a:cs typeface="Montserrat" pitchFamily="34" charset="-120"/>
              </a:rPr>
              <a:t>SQL showed strong capability in structured querying, joins, and database-level operations, whereas Python provided greater flexibility for data transformation, statistical analysis, and complex logic handling.</a:t>
            </a:r>
          </a:p>
          <a:p>
            <a:pPr algn="just">
              <a:lnSpc>
                <a:spcPts val="2300"/>
              </a:lnSpc>
              <a:buSzPct val="100000"/>
            </a:pPr>
            <a:endParaRPr lang="en-US" sz="1750" dirty="0"/>
          </a:p>
          <a:p>
            <a:pPr marL="342900" indent="-342900" algn="just">
              <a:lnSpc>
                <a:spcPts val="2300"/>
              </a:lnSpc>
              <a:buSzPct val="100000"/>
              <a:buChar char="•"/>
            </a:pPr>
            <a:r>
              <a:rPr lang="en-US" sz="1750" dirty="0">
                <a:solidFill>
                  <a:srgbClr val="67534F"/>
                </a:solidFill>
                <a:latin typeface="Montserrat" pitchFamily="34" charset="0"/>
                <a:ea typeface="Montserrat" pitchFamily="34" charset="-122"/>
                <a:cs typeface="Montserrat" pitchFamily="34" charset="-120"/>
              </a:rPr>
              <a:t>Through this comparative approach, the project strengthened practical understanding of when and how to use each technology efficiently. The analysis also highlighted key business insights related to sales trends, customer behavior, and revenue distribution, reinforcing the importance of selecting the right analytical tool based on problem requirements.</a:t>
            </a:r>
            <a:endParaRPr lang="en-US" sz="1750" dirty="0"/>
          </a:p>
        </p:txBody>
      </p:sp>
      <p:pic>
        <p:nvPicPr>
          <p:cNvPr id="5" name="Picture 4">
            <a:extLst>
              <a:ext uri="{FF2B5EF4-FFF2-40B4-BE49-F238E27FC236}">
                <a16:creationId xmlns:a16="http://schemas.microsoft.com/office/drawing/2014/main" id="{EAB7ED14-4122-4F64-451D-9D67434484F5}"/>
              </a:ext>
            </a:extLst>
          </p:cNvPr>
          <p:cNvPicPr>
            <a:picLocks noChangeAspect="1"/>
          </p:cNvPicPr>
          <p:nvPr/>
        </p:nvPicPr>
        <p:blipFill>
          <a:blip r:embed="rId4"/>
          <a:stretch>
            <a:fillRect/>
          </a:stretch>
        </p:blipFill>
        <p:spPr>
          <a:xfrm>
            <a:off x="11559274" y="7459913"/>
            <a:ext cx="3071126" cy="76968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82278" y="133697"/>
            <a:ext cx="6521291" cy="847725"/>
          </a:xfrm>
          <a:prstGeom prst="rect">
            <a:avLst/>
          </a:prstGeom>
          <a:noFill/>
          <a:ln/>
        </p:spPr>
        <p:txBody>
          <a:bodyPr wrap="none" lIns="0" tIns="0" rIns="0" bIns="0" rtlCol="0" anchor="t"/>
          <a:lstStyle/>
          <a:p>
            <a:pPr marL="0" indent="0" algn="l">
              <a:lnSpc>
                <a:spcPts val="6650"/>
              </a:lnSpc>
              <a:buNone/>
            </a:pPr>
            <a:r>
              <a:rPr lang="en-US" sz="5100" dirty="0">
                <a:solidFill>
                  <a:srgbClr val="532418"/>
                </a:solidFill>
                <a:latin typeface="Libre Baskerville" panose="02000000000000000000" pitchFamily="2" charset="0"/>
                <a:ea typeface="Marcellus" pitchFamily="34" charset="-122"/>
                <a:cs typeface="Marcellus" pitchFamily="34" charset="-120"/>
              </a:rPr>
              <a:t>Methodology</a:t>
            </a:r>
            <a:endParaRPr lang="en-US" sz="5100" dirty="0"/>
          </a:p>
        </p:txBody>
      </p:sp>
      <p:sp>
        <p:nvSpPr>
          <p:cNvPr id="3" name="Text 1"/>
          <p:cNvSpPr/>
          <p:nvPr/>
        </p:nvSpPr>
        <p:spPr>
          <a:xfrm>
            <a:off x="682278" y="1584478"/>
            <a:ext cx="13042821" cy="5697267"/>
          </a:xfrm>
          <a:prstGeom prst="rect">
            <a:avLst/>
          </a:prstGeom>
          <a:noFill/>
          <a:ln/>
        </p:spPr>
        <p:txBody>
          <a:bodyPr wrap="square" lIns="0" tIns="0" rIns="0" bIns="0" rtlCol="0" anchor="t"/>
          <a:lstStyle/>
          <a:p>
            <a:pPr marL="342900" indent="-342900" algn="just">
              <a:lnSpc>
                <a:spcPts val="2300"/>
              </a:lnSpc>
              <a:buSzPct val="100000"/>
              <a:buChar char="•"/>
            </a:pPr>
            <a:r>
              <a:rPr lang="en-US" sz="1750" b="1" dirty="0">
                <a:solidFill>
                  <a:srgbClr val="67534F"/>
                </a:solidFill>
                <a:latin typeface="Montserrat" pitchFamily="34" charset="0"/>
                <a:ea typeface="Montserrat" pitchFamily="34" charset="-122"/>
                <a:cs typeface="Montserrat" pitchFamily="34" charset="-120"/>
              </a:rPr>
              <a:t>Dataset Understanding:</a:t>
            </a:r>
            <a:r>
              <a:rPr lang="en-US" sz="1750" dirty="0">
                <a:solidFill>
                  <a:srgbClr val="67534F"/>
                </a:solidFill>
                <a:latin typeface="Montserrat" pitchFamily="34" charset="0"/>
                <a:ea typeface="Montserrat" pitchFamily="34" charset="-122"/>
                <a:cs typeface="Montserrat" pitchFamily="34" charset="-120"/>
              </a:rPr>
              <a:t> Studied the structure, fields, and relationships among key tables such as Customers, Orders, Order Items, Products, Sellers, and Payments.</a:t>
            </a:r>
          </a:p>
          <a:p>
            <a:pPr algn="just">
              <a:lnSpc>
                <a:spcPts val="2300"/>
              </a:lnSpc>
              <a:buSzPct val="100000"/>
            </a:pPr>
            <a:endParaRPr lang="en-US" sz="1750" dirty="0"/>
          </a:p>
          <a:p>
            <a:pPr marL="342900" indent="-342900" algn="just">
              <a:lnSpc>
                <a:spcPts val="2300"/>
              </a:lnSpc>
              <a:buSzPct val="100000"/>
              <a:buChar char="•"/>
            </a:pPr>
            <a:r>
              <a:rPr lang="en-US" sz="1750" b="1" dirty="0">
                <a:solidFill>
                  <a:srgbClr val="67534F"/>
                </a:solidFill>
                <a:latin typeface="Montserrat" pitchFamily="34" charset="0"/>
                <a:ea typeface="Montserrat" pitchFamily="34" charset="-122"/>
                <a:cs typeface="Montserrat" pitchFamily="34" charset="-120"/>
              </a:rPr>
              <a:t>Problem Definition:</a:t>
            </a:r>
            <a:r>
              <a:rPr lang="en-US" sz="1750" dirty="0">
                <a:solidFill>
                  <a:srgbClr val="67534F"/>
                </a:solidFill>
                <a:latin typeface="Montserrat" pitchFamily="34" charset="0"/>
                <a:ea typeface="Montserrat" pitchFamily="34" charset="-122"/>
                <a:cs typeface="Montserrat" pitchFamily="34" charset="-120"/>
              </a:rPr>
              <a:t> Identified analytical questions covering basic metrics, intermediate aggregations, and advanced analytical scenarios.</a:t>
            </a:r>
          </a:p>
          <a:p>
            <a:pPr algn="just">
              <a:lnSpc>
                <a:spcPts val="2300"/>
              </a:lnSpc>
              <a:buSzPct val="100000"/>
            </a:pPr>
            <a:endParaRPr lang="en-US" sz="1750" dirty="0"/>
          </a:p>
          <a:p>
            <a:pPr marL="342900" indent="-342900" algn="just">
              <a:lnSpc>
                <a:spcPts val="2300"/>
              </a:lnSpc>
              <a:buSzPct val="100000"/>
              <a:buChar char="•"/>
            </a:pPr>
            <a:r>
              <a:rPr lang="en-US" sz="1750" b="1" dirty="0">
                <a:solidFill>
                  <a:srgbClr val="67534F"/>
                </a:solidFill>
                <a:latin typeface="Montserrat" pitchFamily="34" charset="0"/>
                <a:ea typeface="Montserrat" pitchFamily="34" charset="-122"/>
                <a:cs typeface="Montserrat" pitchFamily="34" charset="-120"/>
              </a:rPr>
              <a:t>Dual Implementation:</a:t>
            </a:r>
            <a:r>
              <a:rPr lang="en-US" sz="1750" dirty="0">
                <a:solidFill>
                  <a:srgbClr val="67534F"/>
                </a:solidFill>
                <a:latin typeface="Montserrat" pitchFamily="34" charset="0"/>
                <a:ea typeface="Montserrat" pitchFamily="34" charset="-122"/>
                <a:cs typeface="Montserrat" pitchFamily="34" charset="-120"/>
              </a:rPr>
              <a:t> Solved each problem using both </a:t>
            </a:r>
            <a:r>
              <a:rPr lang="en-US" sz="1750" b="1" dirty="0">
                <a:solidFill>
                  <a:srgbClr val="67534F"/>
                </a:solidFill>
                <a:latin typeface="Montserrat" pitchFamily="34" charset="0"/>
                <a:ea typeface="Montserrat" pitchFamily="34" charset="-122"/>
                <a:cs typeface="Montserrat" pitchFamily="34" charset="-120"/>
              </a:rPr>
              <a:t>SQL queries</a:t>
            </a:r>
            <a:r>
              <a:rPr lang="en-US" sz="1750" dirty="0">
                <a:solidFill>
                  <a:srgbClr val="67534F"/>
                </a:solidFill>
                <a:latin typeface="Montserrat" pitchFamily="34" charset="0"/>
                <a:ea typeface="Montserrat" pitchFamily="34" charset="-122"/>
                <a:cs typeface="Montserrat" pitchFamily="34" charset="-120"/>
              </a:rPr>
              <a:t> and </a:t>
            </a:r>
            <a:r>
              <a:rPr lang="en-US" sz="1750" b="1" dirty="0">
                <a:solidFill>
                  <a:srgbClr val="67534F"/>
                </a:solidFill>
                <a:latin typeface="Montserrat" pitchFamily="34" charset="0"/>
                <a:ea typeface="Montserrat" pitchFamily="34" charset="-122"/>
                <a:cs typeface="Montserrat" pitchFamily="34" charset="-120"/>
              </a:rPr>
              <a:t>Python (Pandas)</a:t>
            </a:r>
            <a:r>
              <a:rPr lang="en-US" sz="1750" dirty="0">
                <a:solidFill>
                  <a:srgbClr val="67534F"/>
                </a:solidFill>
                <a:latin typeface="Montserrat" pitchFamily="34" charset="0"/>
                <a:ea typeface="Montserrat" pitchFamily="34" charset="-122"/>
                <a:cs typeface="Montserrat" pitchFamily="34" charset="-120"/>
              </a:rPr>
              <a:t> to enable direct comparison of approaches.</a:t>
            </a:r>
          </a:p>
          <a:p>
            <a:pPr marL="342900" indent="-342900" algn="just">
              <a:lnSpc>
                <a:spcPts val="2300"/>
              </a:lnSpc>
              <a:buSzPct val="100000"/>
              <a:buChar char="•"/>
            </a:pPr>
            <a:endParaRPr lang="en-US" sz="1750" dirty="0"/>
          </a:p>
          <a:p>
            <a:pPr marL="342900" indent="-342900" algn="just">
              <a:lnSpc>
                <a:spcPts val="2300"/>
              </a:lnSpc>
              <a:buSzPct val="100000"/>
              <a:buChar char="•"/>
            </a:pPr>
            <a:r>
              <a:rPr lang="en-US" sz="1750" b="1" dirty="0">
                <a:solidFill>
                  <a:srgbClr val="67534F"/>
                </a:solidFill>
                <a:latin typeface="Montserrat" pitchFamily="34" charset="0"/>
                <a:ea typeface="Montserrat" pitchFamily="34" charset="-122"/>
                <a:cs typeface="Montserrat" pitchFamily="34" charset="-120"/>
              </a:rPr>
              <a:t>Data Preparation:</a:t>
            </a:r>
            <a:r>
              <a:rPr lang="en-US" sz="1750" dirty="0">
                <a:solidFill>
                  <a:srgbClr val="67534F"/>
                </a:solidFill>
                <a:latin typeface="Montserrat" pitchFamily="34" charset="0"/>
                <a:ea typeface="Montserrat" pitchFamily="34" charset="-122"/>
                <a:cs typeface="Montserrat" pitchFamily="34" charset="-120"/>
              </a:rPr>
              <a:t> Performed data cleaning, datatype conversions, joins, filtering, grouping, and aggregations in both environments.</a:t>
            </a:r>
          </a:p>
          <a:p>
            <a:pPr marL="342900" indent="-342900" algn="just">
              <a:lnSpc>
                <a:spcPts val="2300"/>
              </a:lnSpc>
              <a:buSzPct val="100000"/>
              <a:buChar char="•"/>
            </a:pPr>
            <a:endParaRPr lang="en-US" sz="1750" dirty="0"/>
          </a:p>
          <a:p>
            <a:pPr marL="342900" indent="-342900" algn="just">
              <a:lnSpc>
                <a:spcPts val="2300"/>
              </a:lnSpc>
              <a:buSzPct val="100000"/>
              <a:buChar char="•"/>
            </a:pPr>
            <a:r>
              <a:rPr lang="en-US" sz="1750" b="1" dirty="0">
                <a:solidFill>
                  <a:srgbClr val="67534F"/>
                </a:solidFill>
                <a:latin typeface="Montserrat" pitchFamily="34" charset="0"/>
                <a:ea typeface="Montserrat" pitchFamily="34" charset="-122"/>
                <a:cs typeface="Montserrat" pitchFamily="34" charset="-120"/>
              </a:rPr>
              <a:t>Comparative Analysis:</a:t>
            </a:r>
            <a:r>
              <a:rPr lang="en-US" sz="1750" dirty="0">
                <a:solidFill>
                  <a:srgbClr val="67534F"/>
                </a:solidFill>
                <a:latin typeface="Montserrat" pitchFamily="34" charset="0"/>
                <a:ea typeface="Montserrat" pitchFamily="34" charset="-122"/>
                <a:cs typeface="Montserrat" pitchFamily="34" charset="-120"/>
              </a:rPr>
              <a:t> Evaluated differences in syntax, execution style, flexibility, and efficiency between SQL and Python solutions.</a:t>
            </a:r>
          </a:p>
          <a:p>
            <a:pPr marL="342900" indent="-342900" algn="just">
              <a:lnSpc>
                <a:spcPts val="2300"/>
              </a:lnSpc>
              <a:buSzPct val="100000"/>
              <a:buChar char="•"/>
            </a:pPr>
            <a:endParaRPr lang="en-US" sz="1750" dirty="0"/>
          </a:p>
          <a:p>
            <a:pPr marL="342900" indent="-342900" algn="just">
              <a:lnSpc>
                <a:spcPts val="2300"/>
              </a:lnSpc>
              <a:buSzPct val="100000"/>
              <a:buChar char="•"/>
            </a:pPr>
            <a:r>
              <a:rPr lang="en-US" sz="1750" b="1" dirty="0">
                <a:solidFill>
                  <a:srgbClr val="67534F"/>
                </a:solidFill>
                <a:latin typeface="Montserrat" pitchFamily="34" charset="0"/>
                <a:ea typeface="Montserrat" pitchFamily="34" charset="-122"/>
                <a:cs typeface="Montserrat" pitchFamily="34" charset="-120"/>
              </a:rPr>
              <a:t>Result Validation:</a:t>
            </a:r>
            <a:r>
              <a:rPr lang="en-US" sz="1750" dirty="0">
                <a:solidFill>
                  <a:srgbClr val="67534F"/>
                </a:solidFill>
                <a:latin typeface="Montserrat" pitchFamily="34" charset="0"/>
                <a:ea typeface="Montserrat" pitchFamily="34" charset="-122"/>
                <a:cs typeface="Montserrat" pitchFamily="34" charset="-120"/>
              </a:rPr>
              <a:t> Cross-checked outputs from both methods to ensure accuracy and consistency of results.</a:t>
            </a:r>
          </a:p>
          <a:p>
            <a:pPr marL="342900" indent="-342900" algn="just">
              <a:lnSpc>
                <a:spcPts val="2300"/>
              </a:lnSpc>
              <a:buSzPct val="100000"/>
              <a:buChar char="•"/>
            </a:pPr>
            <a:endParaRPr lang="en-US" sz="1750" dirty="0"/>
          </a:p>
          <a:p>
            <a:pPr marL="342900" indent="-342900" algn="just">
              <a:lnSpc>
                <a:spcPts val="2300"/>
              </a:lnSpc>
              <a:buSzPct val="100000"/>
              <a:buChar char="•"/>
            </a:pPr>
            <a:r>
              <a:rPr lang="en-US" sz="1750" b="1" dirty="0">
                <a:solidFill>
                  <a:srgbClr val="67534F"/>
                </a:solidFill>
                <a:latin typeface="Montserrat" pitchFamily="34" charset="0"/>
                <a:ea typeface="Montserrat" pitchFamily="34" charset="-122"/>
                <a:cs typeface="Montserrat" pitchFamily="34" charset="-120"/>
              </a:rPr>
              <a:t>Insight Extraction:</a:t>
            </a:r>
            <a:r>
              <a:rPr lang="en-US" sz="1750" dirty="0">
                <a:solidFill>
                  <a:srgbClr val="67534F"/>
                </a:solidFill>
                <a:latin typeface="Montserrat" pitchFamily="34" charset="0"/>
                <a:ea typeface="Montserrat" pitchFamily="34" charset="-122"/>
                <a:cs typeface="Montserrat" pitchFamily="34" charset="-120"/>
              </a:rPr>
              <a:t> Interpreted results to derive meaningful business insights related to sales trends, customer behavior, and revenue patterns.</a:t>
            </a:r>
            <a:endParaRPr lang="en-US" sz="1750" dirty="0"/>
          </a:p>
        </p:txBody>
      </p:sp>
      <p:pic>
        <p:nvPicPr>
          <p:cNvPr id="4" name="Picture 3">
            <a:extLst>
              <a:ext uri="{FF2B5EF4-FFF2-40B4-BE49-F238E27FC236}">
                <a16:creationId xmlns:a16="http://schemas.microsoft.com/office/drawing/2014/main" id="{D9213E6B-5FDA-C1FD-FEDC-9F4E87500EF3}"/>
              </a:ext>
            </a:extLst>
          </p:cNvPr>
          <p:cNvPicPr>
            <a:picLocks noChangeAspect="1"/>
          </p:cNvPicPr>
          <p:nvPr/>
        </p:nvPicPr>
        <p:blipFill>
          <a:blip r:embed="rId3"/>
          <a:stretch>
            <a:fillRect/>
          </a:stretch>
        </p:blipFill>
        <p:spPr>
          <a:xfrm>
            <a:off x="11559274" y="7459913"/>
            <a:ext cx="3071126" cy="76968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76920"/>
          </a:xfrm>
          <a:prstGeom prst="rect">
            <a:avLst/>
          </a:prstGeom>
        </p:spPr>
      </p:pic>
      <p:sp>
        <p:nvSpPr>
          <p:cNvPr id="3" name="Text 0"/>
          <p:cNvSpPr/>
          <p:nvPr/>
        </p:nvSpPr>
        <p:spPr>
          <a:xfrm>
            <a:off x="793790" y="4808934"/>
            <a:ext cx="6521291" cy="847725"/>
          </a:xfrm>
          <a:prstGeom prst="rect">
            <a:avLst/>
          </a:prstGeom>
          <a:noFill/>
          <a:ln/>
        </p:spPr>
        <p:txBody>
          <a:bodyPr wrap="none" lIns="0" tIns="0" rIns="0" bIns="0" rtlCol="0" anchor="t"/>
          <a:lstStyle/>
          <a:p>
            <a:pPr marL="0" indent="0" algn="l">
              <a:lnSpc>
                <a:spcPts val="6650"/>
              </a:lnSpc>
              <a:buNone/>
            </a:pPr>
            <a:r>
              <a:rPr lang="en-US" sz="5100" dirty="0">
                <a:solidFill>
                  <a:srgbClr val="532418"/>
                </a:solidFill>
                <a:latin typeface="Libre Baskerville" panose="02000000000000000000" pitchFamily="2" charset="0"/>
                <a:ea typeface="Marcellus" pitchFamily="34" charset="-122"/>
                <a:cs typeface="Marcellus" pitchFamily="34" charset="-120"/>
              </a:rPr>
              <a:t>Basic Problems</a:t>
            </a:r>
            <a:endParaRPr lang="en-US" sz="5100" dirty="0"/>
          </a:p>
        </p:txBody>
      </p:sp>
      <p:sp>
        <p:nvSpPr>
          <p:cNvPr id="4" name="Text 1"/>
          <p:cNvSpPr/>
          <p:nvPr/>
        </p:nvSpPr>
        <p:spPr>
          <a:xfrm>
            <a:off x="793790" y="5747385"/>
            <a:ext cx="11831836" cy="508516"/>
          </a:xfrm>
          <a:prstGeom prst="rect">
            <a:avLst/>
          </a:prstGeom>
          <a:noFill/>
          <a:ln/>
        </p:spPr>
        <p:txBody>
          <a:bodyPr wrap="none" lIns="0" tIns="0" rIns="0" bIns="0" rtlCol="0" anchor="t"/>
          <a:lstStyle/>
          <a:p>
            <a:pPr marL="0" indent="0" algn="l">
              <a:lnSpc>
                <a:spcPts val="4000"/>
              </a:lnSpc>
              <a:buNone/>
            </a:pPr>
            <a:r>
              <a:rPr lang="en-US" sz="3050" dirty="0">
                <a:solidFill>
                  <a:srgbClr val="532418"/>
                </a:solidFill>
                <a:latin typeface="Libre Baskerville" panose="02000000000000000000" pitchFamily="2" charset="0"/>
                <a:ea typeface="Marcellus" pitchFamily="34" charset="-122"/>
                <a:cs typeface="Marcellus" pitchFamily="34" charset="-120"/>
              </a:rPr>
              <a:t>Objective-Objective: Extract fundamental insights from the dataset</a:t>
            </a:r>
            <a:endParaRPr lang="en-US" sz="3050" dirty="0"/>
          </a:p>
        </p:txBody>
      </p:sp>
      <p:pic>
        <p:nvPicPr>
          <p:cNvPr id="5" name="Image 1" descr="preencoded.png">
            <a:extLst>
              <a:ext uri="{FF2B5EF4-FFF2-40B4-BE49-F238E27FC236}">
                <a16:creationId xmlns:a16="http://schemas.microsoft.com/office/drawing/2014/main" id="{1E3DA323-21F4-A804-1A69-DDFA851B58FD}"/>
              </a:ext>
            </a:extLst>
          </p:cNvPr>
          <p:cNvPicPr>
            <a:picLocks noChangeAspect="1"/>
          </p:cNvPicPr>
          <p:nvPr/>
        </p:nvPicPr>
        <p:blipFill>
          <a:blip r:embed="rId4"/>
          <a:stretch>
            <a:fillRect/>
          </a:stretch>
        </p:blipFill>
        <p:spPr>
          <a:xfrm>
            <a:off x="0" y="7322344"/>
            <a:ext cx="1209794" cy="907256"/>
          </a:xfrm>
          <a:prstGeom prst="rect">
            <a:avLst/>
          </a:prstGeom>
        </p:spPr>
      </p:pic>
      <p:pic>
        <p:nvPicPr>
          <p:cNvPr id="6" name="Image 1" descr="preencoded.png">
            <a:extLst>
              <a:ext uri="{FF2B5EF4-FFF2-40B4-BE49-F238E27FC236}">
                <a16:creationId xmlns:a16="http://schemas.microsoft.com/office/drawing/2014/main" id="{AEFFE004-F108-EA55-27FD-65886F6012F7}"/>
              </a:ext>
            </a:extLst>
          </p:cNvPr>
          <p:cNvPicPr>
            <a:picLocks noChangeAspect="1"/>
          </p:cNvPicPr>
          <p:nvPr/>
        </p:nvPicPr>
        <p:blipFill>
          <a:blip r:embed="rId4"/>
          <a:stretch>
            <a:fillRect/>
          </a:stretch>
        </p:blipFill>
        <p:spPr>
          <a:xfrm>
            <a:off x="983831" y="7322344"/>
            <a:ext cx="1209794" cy="907256"/>
          </a:xfrm>
          <a:prstGeom prst="rect">
            <a:avLst/>
          </a:prstGeom>
        </p:spPr>
      </p:pic>
      <p:pic>
        <p:nvPicPr>
          <p:cNvPr id="7" name="Image 1" descr="preencoded.png">
            <a:extLst>
              <a:ext uri="{FF2B5EF4-FFF2-40B4-BE49-F238E27FC236}">
                <a16:creationId xmlns:a16="http://schemas.microsoft.com/office/drawing/2014/main" id="{9DED501B-B5EC-E1AF-DCC6-02CE0CACBF05}"/>
              </a:ext>
            </a:extLst>
          </p:cNvPr>
          <p:cNvPicPr>
            <a:picLocks noChangeAspect="1"/>
          </p:cNvPicPr>
          <p:nvPr/>
        </p:nvPicPr>
        <p:blipFill>
          <a:blip r:embed="rId4"/>
          <a:stretch>
            <a:fillRect/>
          </a:stretch>
        </p:blipFill>
        <p:spPr>
          <a:xfrm>
            <a:off x="1967662" y="7322344"/>
            <a:ext cx="1209794" cy="907256"/>
          </a:xfrm>
          <a:prstGeom prst="rect">
            <a:avLst/>
          </a:prstGeom>
        </p:spPr>
      </p:pic>
      <p:pic>
        <p:nvPicPr>
          <p:cNvPr id="8" name="Picture 7">
            <a:extLst>
              <a:ext uri="{FF2B5EF4-FFF2-40B4-BE49-F238E27FC236}">
                <a16:creationId xmlns:a16="http://schemas.microsoft.com/office/drawing/2014/main" id="{E5140215-DCE3-96CC-F9F2-82A9A0A6D294}"/>
              </a:ext>
            </a:extLst>
          </p:cNvPr>
          <p:cNvPicPr>
            <a:picLocks noChangeAspect="1"/>
          </p:cNvPicPr>
          <p:nvPr/>
        </p:nvPicPr>
        <p:blipFill>
          <a:blip r:embed="rId5"/>
          <a:stretch>
            <a:fillRect/>
          </a:stretch>
        </p:blipFill>
        <p:spPr>
          <a:xfrm>
            <a:off x="11559274" y="7459913"/>
            <a:ext cx="3071126" cy="76968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000006"/>
            <a:ext cx="10580454" cy="508516"/>
          </a:xfrm>
          <a:prstGeom prst="rect">
            <a:avLst/>
          </a:prstGeom>
          <a:noFill/>
          <a:ln/>
        </p:spPr>
        <p:txBody>
          <a:bodyPr wrap="none" lIns="0" tIns="0" rIns="0" bIns="0" rtlCol="0" anchor="t"/>
          <a:lstStyle/>
          <a:p>
            <a:pPr marL="0" indent="0" algn="just">
              <a:lnSpc>
                <a:spcPts val="4000"/>
              </a:lnSpc>
              <a:buNone/>
            </a:pPr>
            <a:r>
              <a:rPr lang="en-US" sz="2450" dirty="0">
                <a:solidFill>
                  <a:srgbClr val="532418"/>
                </a:solidFill>
                <a:latin typeface="Libre Baskerville" panose="02000000000000000000" pitchFamily="2" charset="0"/>
                <a:ea typeface="Marcellus" pitchFamily="34" charset="-122"/>
                <a:cs typeface="Marcellus" pitchFamily="34" charset="-120"/>
              </a:rPr>
              <a:t>1. List of all unique cities where customers are located</a:t>
            </a:r>
            <a:endParaRPr lang="en-US" sz="2450" dirty="0"/>
          </a:p>
        </p:txBody>
      </p:sp>
      <p:sp>
        <p:nvSpPr>
          <p:cNvPr id="3" name="Text 1"/>
          <p:cNvSpPr/>
          <p:nvPr/>
        </p:nvSpPr>
        <p:spPr>
          <a:xfrm>
            <a:off x="793790" y="2075498"/>
            <a:ext cx="3912751" cy="508516"/>
          </a:xfrm>
          <a:prstGeom prst="rect">
            <a:avLst/>
          </a:prstGeom>
          <a:noFill/>
          <a:ln/>
        </p:spPr>
        <p:txBody>
          <a:bodyPr wrap="none" lIns="0" tIns="0" rIns="0" bIns="0" rtlCol="0" anchor="t"/>
          <a:lstStyle/>
          <a:p>
            <a:pPr marL="0" indent="0" algn="l">
              <a:lnSpc>
                <a:spcPts val="4000"/>
              </a:lnSpc>
              <a:buNone/>
            </a:pPr>
            <a:r>
              <a:rPr lang="en-US" sz="3050" dirty="0">
                <a:solidFill>
                  <a:srgbClr val="532418"/>
                </a:solidFill>
                <a:latin typeface="Libre Baskerville" panose="02000000000000000000" pitchFamily="2" charset="0"/>
                <a:ea typeface="Marcellus" pitchFamily="34" charset="-122"/>
                <a:cs typeface="Marcellus" pitchFamily="34" charset="-120"/>
              </a:rPr>
              <a:t>CODE : Python</a:t>
            </a:r>
            <a:endParaRPr lang="en-US" sz="3050" dirty="0"/>
          </a:p>
        </p:txBody>
      </p:sp>
      <p:sp>
        <p:nvSpPr>
          <p:cNvPr id="4" name="Shape 2"/>
          <p:cNvSpPr/>
          <p:nvPr/>
        </p:nvSpPr>
        <p:spPr>
          <a:xfrm>
            <a:off x="793790" y="2839164"/>
            <a:ext cx="6244709" cy="634841"/>
          </a:xfrm>
          <a:prstGeom prst="roundRect">
            <a:avLst>
              <a:gd name="adj" fmla="val 15007"/>
            </a:avLst>
          </a:prstGeom>
          <a:solidFill>
            <a:srgbClr val="F2F2E7"/>
          </a:solidFill>
          <a:ln/>
        </p:spPr>
      </p:sp>
      <p:sp>
        <p:nvSpPr>
          <p:cNvPr id="5" name="Shape 3"/>
          <p:cNvSpPr/>
          <p:nvPr/>
        </p:nvSpPr>
        <p:spPr>
          <a:xfrm>
            <a:off x="782479" y="2839164"/>
            <a:ext cx="6267331" cy="634841"/>
          </a:xfrm>
          <a:prstGeom prst="roundRect">
            <a:avLst>
              <a:gd name="adj" fmla="val 5359"/>
            </a:avLst>
          </a:prstGeom>
          <a:solidFill>
            <a:srgbClr val="F2F2E7"/>
          </a:solidFill>
          <a:ln/>
        </p:spPr>
      </p:sp>
      <p:sp>
        <p:nvSpPr>
          <p:cNvPr id="6" name="Text 4"/>
          <p:cNvSpPr/>
          <p:nvPr/>
        </p:nvSpPr>
        <p:spPr>
          <a:xfrm>
            <a:off x="1009293" y="3009186"/>
            <a:ext cx="5813703" cy="294799"/>
          </a:xfrm>
          <a:prstGeom prst="rect">
            <a:avLst/>
          </a:prstGeom>
          <a:noFill/>
          <a:ln/>
        </p:spPr>
        <p:txBody>
          <a:bodyPr wrap="none" lIns="0" tIns="0" rIns="0" bIns="0" rtlCol="0" anchor="t"/>
          <a:lstStyle/>
          <a:p>
            <a:pPr marL="0" indent="0" algn="l">
              <a:lnSpc>
                <a:spcPts val="2300"/>
              </a:lnSpc>
              <a:buNone/>
            </a:pPr>
            <a:r>
              <a:rPr lang="en-US" sz="1750" dirty="0">
                <a:solidFill>
                  <a:srgbClr val="67534F"/>
                </a:solidFill>
                <a:highlight>
                  <a:srgbClr val="F2F2E7"/>
                </a:highlight>
                <a:latin typeface="Consolas" pitchFamily="34" charset="0"/>
                <a:ea typeface="Consolas" pitchFamily="34" charset="-122"/>
                <a:cs typeface="Consolas" pitchFamily="34" charset="-120"/>
              </a:rPr>
              <a:t>customers['customer_city'].unique()</a:t>
            </a:r>
            <a:endParaRPr lang="en-US" sz="1750" dirty="0"/>
          </a:p>
        </p:txBody>
      </p:sp>
      <p:pic>
        <p:nvPicPr>
          <p:cNvPr id="7" name="Image 0" descr="preencoded.png"/>
          <p:cNvPicPr>
            <a:picLocks noChangeAspect="1"/>
          </p:cNvPicPr>
          <p:nvPr/>
        </p:nvPicPr>
        <p:blipFill>
          <a:blip r:embed="rId3"/>
          <a:stretch>
            <a:fillRect/>
          </a:stretch>
        </p:blipFill>
        <p:spPr>
          <a:xfrm>
            <a:off x="793790" y="3729157"/>
            <a:ext cx="6244709" cy="1239083"/>
          </a:xfrm>
          <a:prstGeom prst="rect">
            <a:avLst/>
          </a:prstGeom>
        </p:spPr>
      </p:pic>
      <p:sp>
        <p:nvSpPr>
          <p:cNvPr id="8" name="Text 5"/>
          <p:cNvSpPr/>
          <p:nvPr/>
        </p:nvSpPr>
        <p:spPr>
          <a:xfrm>
            <a:off x="7599521" y="2075498"/>
            <a:ext cx="3912751" cy="508516"/>
          </a:xfrm>
          <a:prstGeom prst="rect">
            <a:avLst/>
          </a:prstGeom>
          <a:noFill/>
          <a:ln/>
        </p:spPr>
        <p:txBody>
          <a:bodyPr wrap="none" lIns="0" tIns="0" rIns="0" bIns="0" rtlCol="0" anchor="t"/>
          <a:lstStyle/>
          <a:p>
            <a:pPr marL="0" indent="0" algn="l">
              <a:lnSpc>
                <a:spcPts val="4000"/>
              </a:lnSpc>
              <a:buNone/>
            </a:pPr>
            <a:r>
              <a:rPr lang="en-US" sz="3050" dirty="0">
                <a:solidFill>
                  <a:srgbClr val="532418"/>
                </a:solidFill>
                <a:latin typeface="Libre Baskerville" panose="02000000000000000000" pitchFamily="2" charset="0"/>
                <a:ea typeface="Marcellus" pitchFamily="34" charset="-122"/>
                <a:cs typeface="Marcellus" pitchFamily="34" charset="-120"/>
              </a:rPr>
              <a:t>CODE : SQL</a:t>
            </a:r>
            <a:endParaRPr lang="en-US" sz="3050" dirty="0"/>
          </a:p>
        </p:txBody>
      </p:sp>
      <p:sp>
        <p:nvSpPr>
          <p:cNvPr id="9" name="Shape 6"/>
          <p:cNvSpPr/>
          <p:nvPr/>
        </p:nvSpPr>
        <p:spPr>
          <a:xfrm>
            <a:off x="7599521" y="2839164"/>
            <a:ext cx="6244709" cy="1519238"/>
          </a:xfrm>
          <a:prstGeom prst="roundRect">
            <a:avLst>
              <a:gd name="adj" fmla="val 6271"/>
            </a:avLst>
          </a:prstGeom>
          <a:solidFill>
            <a:srgbClr val="F2F2E7"/>
          </a:solidFill>
          <a:ln/>
        </p:spPr>
      </p:sp>
      <p:sp>
        <p:nvSpPr>
          <p:cNvPr id="10" name="Shape 7"/>
          <p:cNvSpPr/>
          <p:nvPr/>
        </p:nvSpPr>
        <p:spPr>
          <a:xfrm>
            <a:off x="7588210" y="2839164"/>
            <a:ext cx="6267331" cy="1519238"/>
          </a:xfrm>
          <a:prstGeom prst="roundRect">
            <a:avLst>
              <a:gd name="adj" fmla="val 2240"/>
            </a:avLst>
          </a:prstGeom>
          <a:solidFill>
            <a:srgbClr val="F2F2E7"/>
          </a:solidFill>
          <a:ln/>
        </p:spPr>
      </p:sp>
      <p:sp>
        <p:nvSpPr>
          <p:cNvPr id="11" name="Text 8"/>
          <p:cNvSpPr/>
          <p:nvPr/>
        </p:nvSpPr>
        <p:spPr>
          <a:xfrm>
            <a:off x="7815024" y="3009186"/>
            <a:ext cx="5813703" cy="1179195"/>
          </a:xfrm>
          <a:prstGeom prst="rect">
            <a:avLst/>
          </a:prstGeom>
          <a:noFill/>
          <a:ln/>
        </p:spPr>
        <p:txBody>
          <a:bodyPr wrap="square" lIns="0" tIns="0" rIns="0" bIns="0" rtlCol="0" anchor="t"/>
          <a:lstStyle/>
          <a:p>
            <a:pPr marL="0" indent="0" algn="l">
              <a:lnSpc>
                <a:spcPts val="2300"/>
              </a:lnSpc>
              <a:buNone/>
            </a:pPr>
            <a:r>
              <a:rPr lang="en-US" sz="1750" dirty="0">
                <a:solidFill>
                  <a:srgbClr val="67534F"/>
                </a:solidFill>
                <a:highlight>
                  <a:srgbClr val="F2F2E7"/>
                </a:highlight>
                <a:latin typeface="Consolas" pitchFamily="34" charset="0"/>
                <a:ea typeface="Consolas" pitchFamily="34" charset="-122"/>
                <a:cs typeface="Consolas" pitchFamily="34" charset="-120"/>
              </a:rPr>
              <a:t>SELECT DISTINCT</a:t>
            </a:r>
            <a:endParaRPr lang="en-US" sz="1750" dirty="0"/>
          </a:p>
          <a:p>
            <a:pPr marL="0" indent="0" algn="l">
              <a:lnSpc>
                <a:spcPts val="2300"/>
              </a:lnSpc>
              <a:buNone/>
            </a:pPr>
            <a:r>
              <a:rPr lang="en-US" sz="1750" dirty="0">
                <a:solidFill>
                  <a:srgbClr val="67534F"/>
                </a:solidFill>
                <a:highlight>
                  <a:srgbClr val="F2F2E7"/>
                </a:highlight>
                <a:latin typeface="Consolas" pitchFamily="34" charset="0"/>
                <a:ea typeface="Consolas" pitchFamily="34" charset="-122"/>
                <a:cs typeface="Consolas" pitchFamily="34" charset="-120"/>
              </a:rPr>
              <a:t>  customer_city</a:t>
            </a:r>
            <a:endParaRPr lang="en-US" sz="1750" dirty="0"/>
          </a:p>
          <a:p>
            <a:pPr marL="0" indent="0" algn="l">
              <a:lnSpc>
                <a:spcPts val="2300"/>
              </a:lnSpc>
              <a:buNone/>
            </a:pPr>
            <a:r>
              <a:rPr lang="en-US" sz="1750" dirty="0">
                <a:solidFill>
                  <a:srgbClr val="67534F"/>
                </a:solidFill>
                <a:highlight>
                  <a:srgbClr val="F2F2E7"/>
                </a:highlight>
                <a:latin typeface="Consolas" pitchFamily="34" charset="0"/>
                <a:ea typeface="Consolas" pitchFamily="34" charset="-122"/>
                <a:cs typeface="Consolas" pitchFamily="34" charset="-120"/>
              </a:rPr>
              <a:t>FROM</a:t>
            </a:r>
            <a:endParaRPr lang="en-US" sz="1750" dirty="0"/>
          </a:p>
          <a:p>
            <a:pPr marL="0" indent="0" algn="l">
              <a:lnSpc>
                <a:spcPts val="2300"/>
              </a:lnSpc>
              <a:buNone/>
            </a:pPr>
            <a:r>
              <a:rPr lang="en-US" sz="1750" dirty="0">
                <a:solidFill>
                  <a:srgbClr val="67534F"/>
                </a:solidFill>
                <a:highlight>
                  <a:srgbClr val="F2F2E7"/>
                </a:highlight>
                <a:latin typeface="Consolas" pitchFamily="34" charset="0"/>
                <a:ea typeface="Consolas" pitchFamily="34" charset="-122"/>
                <a:cs typeface="Consolas" pitchFamily="34" charset="-120"/>
              </a:rPr>
              <a:t>  customers;</a:t>
            </a:r>
            <a:endParaRPr lang="en-US" sz="1750" dirty="0"/>
          </a:p>
        </p:txBody>
      </p:sp>
      <p:pic>
        <p:nvPicPr>
          <p:cNvPr id="12" name="Image 1" descr="preencoded.png"/>
          <p:cNvPicPr>
            <a:picLocks noChangeAspect="1"/>
          </p:cNvPicPr>
          <p:nvPr/>
        </p:nvPicPr>
        <p:blipFill>
          <a:blip r:embed="rId4"/>
          <a:stretch>
            <a:fillRect/>
          </a:stretch>
        </p:blipFill>
        <p:spPr>
          <a:xfrm>
            <a:off x="7599521" y="4613553"/>
            <a:ext cx="6244709" cy="2360771"/>
          </a:xfrm>
          <a:prstGeom prst="rect">
            <a:avLst/>
          </a:prstGeom>
        </p:spPr>
      </p:pic>
      <p:pic>
        <p:nvPicPr>
          <p:cNvPr id="13" name="Picture 12">
            <a:extLst>
              <a:ext uri="{FF2B5EF4-FFF2-40B4-BE49-F238E27FC236}">
                <a16:creationId xmlns:a16="http://schemas.microsoft.com/office/drawing/2014/main" id="{772A5798-5D06-3007-A191-EA28B197942C}"/>
              </a:ext>
            </a:extLst>
          </p:cNvPr>
          <p:cNvPicPr>
            <a:picLocks noChangeAspect="1"/>
          </p:cNvPicPr>
          <p:nvPr/>
        </p:nvPicPr>
        <p:blipFill>
          <a:blip r:embed="rId5"/>
          <a:stretch>
            <a:fillRect/>
          </a:stretch>
        </p:blipFill>
        <p:spPr>
          <a:xfrm>
            <a:off x="11559274" y="7459913"/>
            <a:ext cx="3071126" cy="76968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276231"/>
            <a:ext cx="9316283" cy="508516"/>
          </a:xfrm>
          <a:prstGeom prst="rect">
            <a:avLst/>
          </a:prstGeom>
          <a:noFill/>
          <a:ln/>
        </p:spPr>
        <p:txBody>
          <a:bodyPr wrap="none" lIns="0" tIns="0" rIns="0" bIns="0" rtlCol="0" anchor="t"/>
          <a:lstStyle/>
          <a:p>
            <a:pPr marL="0" indent="0" algn="l">
              <a:lnSpc>
                <a:spcPts val="4000"/>
              </a:lnSpc>
              <a:buNone/>
            </a:pPr>
            <a:r>
              <a:rPr lang="en-US" sz="2450" dirty="0">
                <a:solidFill>
                  <a:srgbClr val="532418"/>
                </a:solidFill>
                <a:latin typeface="Libre Baskerville" panose="02000000000000000000" pitchFamily="2" charset="0"/>
                <a:ea typeface="Marcellus" pitchFamily="34" charset="-122"/>
                <a:cs typeface="Marcellus" pitchFamily="34" charset="-120"/>
              </a:rPr>
              <a:t>1. List of all unique cities where customers are located</a:t>
            </a:r>
            <a:endParaRPr lang="en-US" sz="2450" dirty="0"/>
          </a:p>
        </p:txBody>
      </p:sp>
      <p:sp>
        <p:nvSpPr>
          <p:cNvPr id="3" name="Text 1"/>
          <p:cNvSpPr/>
          <p:nvPr/>
        </p:nvSpPr>
        <p:spPr>
          <a:xfrm>
            <a:off x="793790" y="2351723"/>
            <a:ext cx="3912751" cy="508516"/>
          </a:xfrm>
          <a:prstGeom prst="rect">
            <a:avLst/>
          </a:prstGeom>
          <a:noFill/>
          <a:ln/>
        </p:spPr>
        <p:txBody>
          <a:bodyPr wrap="none" lIns="0" tIns="0" rIns="0" bIns="0" rtlCol="0" anchor="t"/>
          <a:lstStyle/>
          <a:p>
            <a:pPr marL="0" indent="0" algn="l">
              <a:lnSpc>
                <a:spcPts val="4000"/>
              </a:lnSpc>
              <a:buNone/>
            </a:pPr>
            <a:r>
              <a:rPr lang="en-US" sz="3050" dirty="0">
                <a:solidFill>
                  <a:srgbClr val="532418"/>
                </a:solidFill>
                <a:latin typeface="Libre Baskerville" panose="02000000000000000000" pitchFamily="2" charset="0"/>
                <a:ea typeface="Marcellus" pitchFamily="34" charset="-122"/>
                <a:cs typeface="Marcellus" pitchFamily="34" charset="-120"/>
              </a:rPr>
              <a:t>CODE : Python</a:t>
            </a:r>
            <a:endParaRPr lang="en-US" sz="3050" dirty="0"/>
          </a:p>
        </p:txBody>
      </p:sp>
      <p:sp>
        <p:nvSpPr>
          <p:cNvPr id="4" name="Shape 2"/>
          <p:cNvSpPr/>
          <p:nvPr/>
        </p:nvSpPr>
        <p:spPr>
          <a:xfrm>
            <a:off x="793790" y="3115389"/>
            <a:ext cx="6244709" cy="3582829"/>
          </a:xfrm>
          <a:prstGeom prst="roundRect">
            <a:avLst>
              <a:gd name="adj" fmla="val 2659"/>
            </a:avLst>
          </a:prstGeom>
          <a:solidFill>
            <a:srgbClr val="F2F2E7"/>
          </a:solidFill>
          <a:ln/>
        </p:spPr>
      </p:sp>
      <p:sp>
        <p:nvSpPr>
          <p:cNvPr id="5" name="Shape 3"/>
          <p:cNvSpPr/>
          <p:nvPr/>
        </p:nvSpPr>
        <p:spPr>
          <a:xfrm>
            <a:off x="782479" y="3115389"/>
            <a:ext cx="6267331" cy="3582829"/>
          </a:xfrm>
          <a:prstGeom prst="roundRect">
            <a:avLst>
              <a:gd name="adj" fmla="val 950"/>
            </a:avLst>
          </a:prstGeom>
          <a:solidFill>
            <a:srgbClr val="F2F2E7"/>
          </a:solidFill>
          <a:ln/>
        </p:spPr>
      </p:sp>
      <p:sp>
        <p:nvSpPr>
          <p:cNvPr id="6" name="Text 4"/>
          <p:cNvSpPr/>
          <p:nvPr/>
        </p:nvSpPr>
        <p:spPr>
          <a:xfrm>
            <a:off x="1009293" y="3285411"/>
            <a:ext cx="5813703" cy="3242786"/>
          </a:xfrm>
          <a:prstGeom prst="rect">
            <a:avLst/>
          </a:prstGeom>
          <a:noFill/>
          <a:ln/>
        </p:spPr>
        <p:txBody>
          <a:bodyPr wrap="square" lIns="0" tIns="0" rIns="0" bIns="0" rtlCol="0" anchor="t"/>
          <a:lstStyle/>
          <a:p>
            <a:pPr marL="0" indent="0" algn="l">
              <a:lnSpc>
                <a:spcPts val="2300"/>
              </a:lnSpc>
              <a:buNone/>
            </a:pPr>
            <a:r>
              <a:rPr lang="en-US" sz="1750" dirty="0">
                <a:solidFill>
                  <a:srgbClr val="67534F"/>
                </a:solidFill>
                <a:highlight>
                  <a:srgbClr val="F2F2E7"/>
                </a:highlight>
                <a:latin typeface="Consolas" pitchFamily="34" charset="0"/>
                <a:ea typeface="Consolas" pitchFamily="34" charset="-122"/>
                <a:cs typeface="Consolas" pitchFamily="34" charset="-120"/>
              </a:rPr>
              <a:t>import matplotlib.pyplot as plt
plt.figure(figsize=(10,5))
state_counts.plot(kind='barh')
plt.title('Number of Customers per State')
plt.xlabel('Total Customers')
plt.ylabel('State')
plt.tight_layout()
plt.show()
</a:t>
            </a:r>
            <a:endParaRPr lang="en-US" sz="1750" dirty="0"/>
          </a:p>
        </p:txBody>
      </p:sp>
      <p:pic>
        <p:nvPicPr>
          <p:cNvPr id="7" name="Image 0" descr="preencoded.png"/>
          <p:cNvPicPr>
            <a:picLocks noChangeAspect="1"/>
          </p:cNvPicPr>
          <p:nvPr/>
        </p:nvPicPr>
        <p:blipFill>
          <a:blip r:embed="rId3"/>
          <a:stretch>
            <a:fillRect/>
          </a:stretch>
        </p:blipFill>
        <p:spPr>
          <a:xfrm>
            <a:off x="7599521" y="2864287"/>
            <a:ext cx="6244709" cy="2850713"/>
          </a:xfrm>
          <a:prstGeom prst="rect">
            <a:avLst/>
          </a:prstGeom>
        </p:spPr>
      </p:pic>
      <p:sp>
        <p:nvSpPr>
          <p:cNvPr id="8" name="Text 5"/>
          <p:cNvSpPr/>
          <p:nvPr/>
        </p:nvSpPr>
        <p:spPr>
          <a:xfrm>
            <a:off x="7599521" y="5970151"/>
            <a:ext cx="6244709" cy="294799"/>
          </a:xfrm>
          <a:prstGeom prst="rect">
            <a:avLst/>
          </a:prstGeom>
          <a:noFill/>
          <a:ln/>
        </p:spPr>
        <p:txBody>
          <a:bodyPr wrap="none" lIns="0" tIns="0" rIns="0" bIns="0" rtlCol="0" anchor="t"/>
          <a:lstStyle/>
          <a:p>
            <a:pPr marL="0" indent="0" algn="l">
              <a:lnSpc>
                <a:spcPts val="2300"/>
              </a:lnSpc>
              <a:buNone/>
            </a:pPr>
            <a:endParaRPr lang="en-US" sz="1750" dirty="0"/>
          </a:p>
        </p:txBody>
      </p:sp>
      <p:pic>
        <p:nvPicPr>
          <p:cNvPr id="9" name="Picture 8">
            <a:extLst>
              <a:ext uri="{FF2B5EF4-FFF2-40B4-BE49-F238E27FC236}">
                <a16:creationId xmlns:a16="http://schemas.microsoft.com/office/drawing/2014/main" id="{3CB50B21-2D83-F5D1-3414-B91893BB81C5}"/>
              </a:ext>
            </a:extLst>
          </p:cNvPr>
          <p:cNvPicPr>
            <a:picLocks noChangeAspect="1"/>
          </p:cNvPicPr>
          <p:nvPr/>
        </p:nvPicPr>
        <p:blipFill>
          <a:blip r:embed="rId4"/>
          <a:stretch>
            <a:fillRect/>
          </a:stretch>
        </p:blipFill>
        <p:spPr>
          <a:xfrm>
            <a:off x="11559274" y="7459913"/>
            <a:ext cx="3071126" cy="76968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502450"/>
            <a:ext cx="7392710" cy="508516"/>
          </a:xfrm>
          <a:prstGeom prst="rect">
            <a:avLst/>
          </a:prstGeom>
          <a:noFill/>
          <a:ln/>
        </p:spPr>
        <p:txBody>
          <a:bodyPr wrap="none" lIns="0" tIns="0" rIns="0" bIns="0" rtlCol="0" anchor="t"/>
          <a:lstStyle/>
          <a:p>
            <a:pPr marL="0" indent="0" algn="l">
              <a:lnSpc>
                <a:spcPts val="4000"/>
              </a:lnSpc>
              <a:buNone/>
            </a:pPr>
            <a:r>
              <a:rPr lang="en-US" sz="2450" dirty="0">
                <a:solidFill>
                  <a:srgbClr val="532418"/>
                </a:solidFill>
                <a:latin typeface="Libre Baskerville" panose="02000000000000000000" pitchFamily="2" charset="0"/>
                <a:ea typeface="Marcellus" pitchFamily="34" charset="-122"/>
                <a:cs typeface="Marcellus" pitchFamily="34" charset="-120"/>
              </a:rPr>
              <a:t>2. Count number of orders placed in 2017</a:t>
            </a:r>
            <a:endParaRPr lang="en-US" sz="2450" dirty="0"/>
          </a:p>
        </p:txBody>
      </p:sp>
      <p:sp>
        <p:nvSpPr>
          <p:cNvPr id="3" name="Text 1"/>
          <p:cNvSpPr/>
          <p:nvPr/>
        </p:nvSpPr>
        <p:spPr>
          <a:xfrm>
            <a:off x="793790" y="2577941"/>
            <a:ext cx="3912751" cy="508516"/>
          </a:xfrm>
          <a:prstGeom prst="rect">
            <a:avLst/>
          </a:prstGeom>
          <a:noFill/>
          <a:ln/>
        </p:spPr>
        <p:txBody>
          <a:bodyPr wrap="none" lIns="0" tIns="0" rIns="0" bIns="0" rtlCol="0" anchor="t"/>
          <a:lstStyle/>
          <a:p>
            <a:pPr marL="0" indent="0" algn="l">
              <a:lnSpc>
                <a:spcPts val="4000"/>
              </a:lnSpc>
              <a:buNone/>
            </a:pPr>
            <a:r>
              <a:rPr lang="en-US" sz="3050" dirty="0">
                <a:solidFill>
                  <a:srgbClr val="532418"/>
                </a:solidFill>
                <a:latin typeface="Libre Baskerville" panose="02000000000000000000" pitchFamily="2" charset="0"/>
                <a:ea typeface="Marcellus" pitchFamily="34" charset="-122"/>
                <a:cs typeface="Marcellus" pitchFamily="34" charset="-120"/>
              </a:rPr>
              <a:t>CODE : Python</a:t>
            </a:r>
            <a:endParaRPr lang="en-US" sz="3050" dirty="0"/>
          </a:p>
        </p:txBody>
      </p:sp>
      <p:sp>
        <p:nvSpPr>
          <p:cNvPr id="4" name="Shape 2"/>
          <p:cNvSpPr/>
          <p:nvPr/>
        </p:nvSpPr>
        <p:spPr>
          <a:xfrm>
            <a:off x="793790" y="3341608"/>
            <a:ext cx="6244709" cy="2403634"/>
          </a:xfrm>
          <a:prstGeom prst="roundRect">
            <a:avLst>
              <a:gd name="adj" fmla="val 3963"/>
            </a:avLst>
          </a:prstGeom>
          <a:solidFill>
            <a:srgbClr val="F2F2E7"/>
          </a:solidFill>
          <a:ln/>
        </p:spPr>
      </p:sp>
      <p:sp>
        <p:nvSpPr>
          <p:cNvPr id="5" name="Shape 3"/>
          <p:cNvSpPr/>
          <p:nvPr/>
        </p:nvSpPr>
        <p:spPr>
          <a:xfrm>
            <a:off x="782479" y="3341608"/>
            <a:ext cx="6267331" cy="2403634"/>
          </a:xfrm>
          <a:prstGeom prst="roundRect">
            <a:avLst>
              <a:gd name="adj" fmla="val 1416"/>
            </a:avLst>
          </a:prstGeom>
          <a:solidFill>
            <a:srgbClr val="F2F2E7"/>
          </a:solidFill>
          <a:ln/>
        </p:spPr>
      </p:sp>
      <p:sp>
        <p:nvSpPr>
          <p:cNvPr id="6" name="Text 4"/>
          <p:cNvSpPr/>
          <p:nvPr/>
        </p:nvSpPr>
        <p:spPr>
          <a:xfrm>
            <a:off x="1009293" y="3511629"/>
            <a:ext cx="5813703" cy="2063591"/>
          </a:xfrm>
          <a:prstGeom prst="rect">
            <a:avLst/>
          </a:prstGeom>
          <a:noFill/>
          <a:ln/>
        </p:spPr>
        <p:txBody>
          <a:bodyPr wrap="square" lIns="0" tIns="0" rIns="0" bIns="0" rtlCol="0" anchor="t"/>
          <a:lstStyle/>
          <a:p>
            <a:pPr marL="0" indent="0" algn="l">
              <a:lnSpc>
                <a:spcPts val="2300"/>
              </a:lnSpc>
              <a:buNone/>
            </a:pPr>
            <a:r>
              <a:rPr lang="en-US" sz="1750" dirty="0">
                <a:solidFill>
                  <a:srgbClr val="67534F"/>
                </a:solidFill>
                <a:highlight>
                  <a:srgbClr val="F2F2E7"/>
                </a:highlight>
                <a:latin typeface="Consolas" pitchFamily="34" charset="0"/>
                <a:ea typeface="Consolas" pitchFamily="34" charset="-122"/>
                <a:cs typeface="Consolas" pitchFamily="34" charset="-120"/>
              </a:rPr>
              <a:t>orders_2017 =</a:t>
            </a:r>
            <a:endParaRPr lang="en-US" sz="1750" dirty="0"/>
          </a:p>
          <a:p>
            <a:pPr marL="0" indent="0" algn="l">
              <a:lnSpc>
                <a:spcPts val="2300"/>
              </a:lnSpc>
              <a:buNone/>
            </a:pPr>
            <a:r>
              <a:rPr lang="en-US" sz="1750" dirty="0">
                <a:solidFill>
                  <a:srgbClr val="67534F"/>
                </a:solidFill>
                <a:highlight>
                  <a:srgbClr val="F2F2E7"/>
                </a:highlight>
                <a:latin typeface="Consolas" pitchFamily="34" charset="0"/>
                <a:ea typeface="Consolas" pitchFamily="34" charset="-122"/>
                <a:cs typeface="Consolas" pitchFamily="34" charset="-120"/>
              </a:rPr>
              <a:t>orders[</a:t>
            </a:r>
            <a:endParaRPr lang="en-US" sz="1750" dirty="0"/>
          </a:p>
          <a:p>
            <a:pPr marL="0" indent="0" algn="l">
              <a:lnSpc>
                <a:spcPts val="2300"/>
              </a:lnSpc>
              <a:buNone/>
            </a:pPr>
            <a:r>
              <a:rPr lang="en-US" sz="1750" dirty="0">
                <a:solidFill>
                  <a:srgbClr val="67534F"/>
                </a:solidFill>
                <a:highlight>
                  <a:srgbClr val="F2F2E7"/>
                </a:highlight>
                <a:latin typeface="Consolas" pitchFamily="34" charset="0"/>
                <a:ea typeface="Consolas" pitchFamily="34" charset="-122"/>
                <a:cs typeface="Consolas" pitchFamily="34" charset="-120"/>
              </a:rPr>
              <a:t>   orders['order_purchase_timestamp'].astype(str).str.startswith('2017')</a:t>
            </a:r>
            <a:endParaRPr lang="en-US" sz="1750" dirty="0"/>
          </a:p>
          <a:p>
            <a:pPr marL="0" indent="0" algn="l">
              <a:lnSpc>
                <a:spcPts val="2300"/>
              </a:lnSpc>
              <a:buNone/>
            </a:pPr>
            <a:r>
              <a:rPr lang="en-US" sz="1750" dirty="0">
                <a:solidFill>
                  <a:srgbClr val="67534F"/>
                </a:solidFill>
                <a:highlight>
                  <a:srgbClr val="F2F2E7"/>
                </a:highlight>
                <a:latin typeface="Consolas" pitchFamily="34" charset="0"/>
                <a:ea typeface="Consolas" pitchFamily="34" charset="-122"/>
                <a:cs typeface="Consolas" pitchFamily="34" charset="-120"/>
              </a:rPr>
              <a:t>]len(orders_2017)</a:t>
            </a:r>
            <a:endParaRPr lang="en-US" sz="1750" dirty="0"/>
          </a:p>
          <a:p>
            <a:pPr marL="0" indent="0" algn="l">
              <a:lnSpc>
                <a:spcPts val="2300"/>
              </a:lnSpc>
              <a:buNone/>
            </a:pPr>
            <a:r>
              <a:rPr lang="en-US" sz="1750" dirty="0">
                <a:solidFill>
                  <a:srgbClr val="67534F"/>
                </a:solidFill>
                <a:highlight>
                  <a:srgbClr val="F2F2E7"/>
                </a:highlight>
                <a:latin typeface="Consolas" pitchFamily="34" charset="0"/>
                <a:ea typeface="Consolas" pitchFamily="34" charset="-122"/>
                <a:cs typeface="Consolas" pitchFamily="34" charset="-120"/>
              </a:rPr>
              <a:t>        </a:t>
            </a:r>
            <a:endParaRPr lang="en-US" sz="1750" dirty="0"/>
          </a:p>
        </p:txBody>
      </p:sp>
      <p:pic>
        <p:nvPicPr>
          <p:cNvPr id="7" name="Image 0" descr="preencoded.png"/>
          <p:cNvPicPr>
            <a:picLocks noChangeAspect="1"/>
          </p:cNvPicPr>
          <p:nvPr/>
        </p:nvPicPr>
        <p:blipFill>
          <a:blip r:embed="rId3"/>
          <a:stretch>
            <a:fillRect/>
          </a:stretch>
        </p:blipFill>
        <p:spPr>
          <a:xfrm>
            <a:off x="793790" y="6000393"/>
            <a:ext cx="6244709" cy="471488"/>
          </a:xfrm>
          <a:prstGeom prst="rect">
            <a:avLst/>
          </a:prstGeom>
        </p:spPr>
      </p:pic>
      <p:sp>
        <p:nvSpPr>
          <p:cNvPr id="8" name="Text 5"/>
          <p:cNvSpPr/>
          <p:nvPr/>
        </p:nvSpPr>
        <p:spPr>
          <a:xfrm>
            <a:off x="7599521" y="2577941"/>
            <a:ext cx="3912751" cy="508516"/>
          </a:xfrm>
          <a:prstGeom prst="rect">
            <a:avLst/>
          </a:prstGeom>
          <a:noFill/>
          <a:ln/>
        </p:spPr>
        <p:txBody>
          <a:bodyPr wrap="none" lIns="0" tIns="0" rIns="0" bIns="0" rtlCol="0" anchor="t"/>
          <a:lstStyle/>
          <a:p>
            <a:pPr marL="0" indent="0" algn="l">
              <a:lnSpc>
                <a:spcPts val="4000"/>
              </a:lnSpc>
              <a:buNone/>
            </a:pPr>
            <a:r>
              <a:rPr lang="en-US" sz="3050" dirty="0">
                <a:solidFill>
                  <a:srgbClr val="532418"/>
                </a:solidFill>
                <a:latin typeface="Libre Baskerville" panose="02000000000000000000" pitchFamily="2" charset="0"/>
                <a:ea typeface="Marcellus" pitchFamily="34" charset="-122"/>
                <a:cs typeface="Marcellus" pitchFamily="34" charset="-120"/>
              </a:rPr>
              <a:t>CODE : SQL</a:t>
            </a:r>
            <a:endParaRPr lang="en-US" sz="3050" dirty="0"/>
          </a:p>
        </p:txBody>
      </p:sp>
      <p:sp>
        <p:nvSpPr>
          <p:cNvPr id="9" name="Shape 6"/>
          <p:cNvSpPr/>
          <p:nvPr/>
        </p:nvSpPr>
        <p:spPr>
          <a:xfrm>
            <a:off x="7599521" y="3341608"/>
            <a:ext cx="6244709" cy="1519238"/>
          </a:xfrm>
          <a:prstGeom prst="roundRect">
            <a:avLst>
              <a:gd name="adj" fmla="val 6271"/>
            </a:avLst>
          </a:prstGeom>
          <a:solidFill>
            <a:srgbClr val="F2F2E7"/>
          </a:solidFill>
          <a:ln/>
        </p:spPr>
      </p:sp>
      <p:sp>
        <p:nvSpPr>
          <p:cNvPr id="10" name="Shape 7"/>
          <p:cNvSpPr/>
          <p:nvPr/>
        </p:nvSpPr>
        <p:spPr>
          <a:xfrm>
            <a:off x="7588210" y="3341608"/>
            <a:ext cx="6267331" cy="1519238"/>
          </a:xfrm>
          <a:prstGeom prst="roundRect">
            <a:avLst>
              <a:gd name="adj" fmla="val 2240"/>
            </a:avLst>
          </a:prstGeom>
          <a:solidFill>
            <a:srgbClr val="F2F2E7"/>
          </a:solidFill>
          <a:ln/>
        </p:spPr>
      </p:sp>
      <p:sp>
        <p:nvSpPr>
          <p:cNvPr id="11" name="Text 8"/>
          <p:cNvSpPr/>
          <p:nvPr/>
        </p:nvSpPr>
        <p:spPr>
          <a:xfrm>
            <a:off x="7815024" y="3511629"/>
            <a:ext cx="5813703" cy="1179195"/>
          </a:xfrm>
          <a:prstGeom prst="rect">
            <a:avLst/>
          </a:prstGeom>
          <a:noFill/>
          <a:ln/>
        </p:spPr>
        <p:txBody>
          <a:bodyPr wrap="square" lIns="0" tIns="0" rIns="0" bIns="0" rtlCol="0" anchor="t"/>
          <a:lstStyle/>
          <a:p>
            <a:pPr marL="0" indent="0" algn="l">
              <a:lnSpc>
                <a:spcPts val="2300"/>
              </a:lnSpc>
              <a:buNone/>
            </a:pPr>
            <a:r>
              <a:rPr lang="en-US" sz="1750" dirty="0">
                <a:solidFill>
                  <a:srgbClr val="67534F"/>
                </a:solidFill>
                <a:highlight>
                  <a:srgbClr val="F2F2E7"/>
                </a:highlight>
                <a:latin typeface="Consolas" pitchFamily="34" charset="0"/>
                <a:ea typeface="Consolas" pitchFamily="34" charset="-122"/>
                <a:cs typeface="Consolas" pitchFamily="34" charset="-120"/>
              </a:rPr>
              <a:t>SELECT    COUNT(*)</a:t>
            </a:r>
            <a:endParaRPr lang="en-US" sz="1750" dirty="0"/>
          </a:p>
          <a:p>
            <a:pPr marL="0" indent="0" algn="l">
              <a:lnSpc>
                <a:spcPts val="2300"/>
              </a:lnSpc>
              <a:buNone/>
            </a:pPr>
            <a:r>
              <a:rPr lang="en-US" sz="1750" dirty="0">
                <a:solidFill>
                  <a:srgbClr val="67534F"/>
                </a:solidFill>
                <a:highlight>
                  <a:srgbClr val="F2F2E7"/>
                </a:highlight>
                <a:latin typeface="Consolas" pitchFamily="34" charset="0"/>
                <a:ea typeface="Consolas" pitchFamily="34" charset="-122"/>
                <a:cs typeface="Consolas" pitchFamily="34" charset="-120"/>
              </a:rPr>
              <a:t>FROM      orders</a:t>
            </a:r>
            <a:endParaRPr lang="en-US" sz="1750" dirty="0"/>
          </a:p>
          <a:p>
            <a:pPr marL="0" indent="0" algn="l">
              <a:lnSpc>
                <a:spcPts val="2300"/>
              </a:lnSpc>
              <a:buNone/>
            </a:pPr>
            <a:r>
              <a:rPr lang="en-US" sz="1750" dirty="0">
                <a:solidFill>
                  <a:srgbClr val="67534F"/>
                </a:solidFill>
                <a:highlight>
                  <a:srgbClr val="F2F2E7"/>
                </a:highlight>
                <a:latin typeface="Consolas" pitchFamily="34" charset="0"/>
                <a:ea typeface="Consolas" pitchFamily="34" charset="-122"/>
                <a:cs typeface="Consolas" pitchFamily="34" charset="-120"/>
              </a:rPr>
              <a:t>WHERE     order_purchase_timestamp LIKE '2017%';</a:t>
            </a:r>
            <a:endParaRPr lang="en-US" sz="1750" dirty="0"/>
          </a:p>
          <a:p>
            <a:pPr marL="0" indent="0" algn="l">
              <a:lnSpc>
                <a:spcPts val="2300"/>
              </a:lnSpc>
              <a:buNone/>
            </a:pPr>
            <a:r>
              <a:rPr lang="en-US" sz="1750" dirty="0">
                <a:solidFill>
                  <a:srgbClr val="67534F"/>
                </a:solidFill>
                <a:highlight>
                  <a:srgbClr val="F2F2E7"/>
                </a:highlight>
                <a:latin typeface="Consolas" pitchFamily="34" charset="0"/>
                <a:ea typeface="Consolas" pitchFamily="34" charset="-122"/>
                <a:cs typeface="Consolas" pitchFamily="34" charset="-120"/>
              </a:rPr>
              <a:t>        </a:t>
            </a:r>
            <a:endParaRPr lang="en-US" sz="1750" dirty="0"/>
          </a:p>
        </p:txBody>
      </p:sp>
      <p:pic>
        <p:nvPicPr>
          <p:cNvPr id="12" name="Image 1" descr="preencoded.png"/>
          <p:cNvPicPr>
            <a:picLocks noChangeAspect="1"/>
          </p:cNvPicPr>
          <p:nvPr/>
        </p:nvPicPr>
        <p:blipFill>
          <a:blip r:embed="rId4"/>
          <a:stretch>
            <a:fillRect/>
          </a:stretch>
        </p:blipFill>
        <p:spPr>
          <a:xfrm>
            <a:off x="7599521" y="5115997"/>
            <a:ext cx="6195179" cy="1314093"/>
          </a:xfrm>
          <a:prstGeom prst="rect">
            <a:avLst/>
          </a:prstGeom>
        </p:spPr>
      </p:pic>
      <p:pic>
        <p:nvPicPr>
          <p:cNvPr id="13" name="Picture 12">
            <a:extLst>
              <a:ext uri="{FF2B5EF4-FFF2-40B4-BE49-F238E27FC236}">
                <a16:creationId xmlns:a16="http://schemas.microsoft.com/office/drawing/2014/main" id="{DFE9C8D2-2D22-2E74-7336-52C97E20F1C2}"/>
              </a:ext>
            </a:extLst>
          </p:cNvPr>
          <p:cNvPicPr>
            <a:picLocks noChangeAspect="1"/>
          </p:cNvPicPr>
          <p:nvPr/>
        </p:nvPicPr>
        <p:blipFill>
          <a:blip r:embed="rId5"/>
          <a:stretch>
            <a:fillRect/>
          </a:stretch>
        </p:blipFill>
        <p:spPr>
          <a:xfrm>
            <a:off x="11559274" y="7459913"/>
            <a:ext cx="3071126" cy="76968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903446"/>
            <a:ext cx="3630335" cy="406837"/>
          </a:xfrm>
          <a:prstGeom prst="rect">
            <a:avLst/>
          </a:prstGeom>
          <a:noFill/>
          <a:ln/>
        </p:spPr>
        <p:txBody>
          <a:bodyPr wrap="none" lIns="0" tIns="0" rIns="0" bIns="0" rtlCol="0" anchor="t"/>
          <a:lstStyle/>
          <a:p>
            <a:pPr marL="0" indent="0" algn="l">
              <a:lnSpc>
                <a:spcPts val="3200"/>
              </a:lnSpc>
              <a:buNone/>
            </a:pPr>
            <a:r>
              <a:rPr lang="en-US" sz="2450" dirty="0">
                <a:solidFill>
                  <a:srgbClr val="532418"/>
                </a:solidFill>
                <a:latin typeface="Libre Baskerville" panose="02000000000000000000" pitchFamily="2" charset="0"/>
                <a:ea typeface="Marcellus" pitchFamily="34" charset="-122"/>
                <a:cs typeface="Marcellus" pitchFamily="34" charset="-120"/>
              </a:rPr>
              <a:t>3. Total Sales Per Category</a:t>
            </a:r>
            <a:endParaRPr lang="en-US" sz="2450" dirty="0"/>
          </a:p>
        </p:txBody>
      </p:sp>
      <p:sp>
        <p:nvSpPr>
          <p:cNvPr id="3" name="Text 1"/>
          <p:cNvSpPr/>
          <p:nvPr/>
        </p:nvSpPr>
        <p:spPr>
          <a:xfrm>
            <a:off x="793790" y="1673066"/>
            <a:ext cx="3130153" cy="406837"/>
          </a:xfrm>
          <a:prstGeom prst="rect">
            <a:avLst/>
          </a:prstGeom>
          <a:noFill/>
          <a:ln/>
        </p:spPr>
        <p:txBody>
          <a:bodyPr wrap="none" lIns="0" tIns="0" rIns="0" bIns="0" rtlCol="0" anchor="t"/>
          <a:lstStyle/>
          <a:p>
            <a:pPr marL="0" indent="0" algn="l">
              <a:lnSpc>
                <a:spcPts val="3200"/>
              </a:lnSpc>
              <a:buNone/>
            </a:pPr>
            <a:r>
              <a:rPr lang="en-US" sz="2450" dirty="0">
                <a:solidFill>
                  <a:srgbClr val="532418"/>
                </a:solidFill>
                <a:latin typeface="Libre Baskerville" panose="02000000000000000000" pitchFamily="2" charset="0"/>
                <a:ea typeface="Marcellus" pitchFamily="34" charset="-122"/>
                <a:cs typeface="Marcellus" pitchFamily="34" charset="-120"/>
              </a:rPr>
              <a:t>CODE : Python</a:t>
            </a:r>
            <a:endParaRPr lang="en-US" sz="2450" dirty="0"/>
          </a:p>
        </p:txBody>
      </p:sp>
      <p:sp>
        <p:nvSpPr>
          <p:cNvPr id="4" name="Shape 2"/>
          <p:cNvSpPr/>
          <p:nvPr/>
        </p:nvSpPr>
        <p:spPr>
          <a:xfrm>
            <a:off x="793790" y="2243138"/>
            <a:ext cx="6300073" cy="2182773"/>
          </a:xfrm>
          <a:prstGeom prst="roundRect">
            <a:avLst>
              <a:gd name="adj" fmla="val 3492"/>
            </a:avLst>
          </a:prstGeom>
          <a:solidFill>
            <a:srgbClr val="F2F2E7"/>
          </a:solidFill>
          <a:ln/>
        </p:spPr>
      </p:sp>
      <p:sp>
        <p:nvSpPr>
          <p:cNvPr id="5" name="Shape 3"/>
          <p:cNvSpPr/>
          <p:nvPr/>
        </p:nvSpPr>
        <p:spPr>
          <a:xfrm>
            <a:off x="784741" y="2243138"/>
            <a:ext cx="6318171" cy="2182773"/>
          </a:xfrm>
          <a:prstGeom prst="roundRect">
            <a:avLst>
              <a:gd name="adj" fmla="val 1247"/>
            </a:avLst>
          </a:prstGeom>
          <a:solidFill>
            <a:srgbClr val="F2F2E7"/>
          </a:solidFill>
          <a:ln/>
        </p:spPr>
      </p:sp>
      <p:sp>
        <p:nvSpPr>
          <p:cNvPr id="6" name="Text 4"/>
          <p:cNvSpPr/>
          <p:nvPr/>
        </p:nvSpPr>
        <p:spPr>
          <a:xfrm>
            <a:off x="966192" y="2379226"/>
            <a:ext cx="5955268" cy="1910596"/>
          </a:xfrm>
          <a:prstGeom prst="rect">
            <a:avLst/>
          </a:prstGeom>
          <a:noFill/>
          <a:ln/>
        </p:spPr>
        <p:txBody>
          <a:bodyPr wrap="square" lIns="0" tIns="0" rIns="0" bIns="0" rtlCol="0" anchor="t"/>
          <a:lstStyle/>
          <a:p>
            <a:pPr marL="0" indent="0" algn="l">
              <a:lnSpc>
                <a:spcPts val="1650"/>
              </a:lnSpc>
              <a:buNone/>
            </a:pPr>
            <a:r>
              <a:rPr lang="en-US" sz="1400" dirty="0">
                <a:solidFill>
                  <a:srgbClr val="67534F"/>
                </a:solidFill>
                <a:highlight>
                  <a:srgbClr val="F2F2E7"/>
                </a:highlight>
                <a:latin typeface="Consolas" pitchFamily="34" charset="0"/>
                <a:ea typeface="Consolas" pitchFamily="34" charset="-122"/>
                <a:cs typeface="Consolas" pitchFamily="34" charset="-120"/>
              </a:rPr>
              <a:t>merged = order_items.merge(products, on='product_id')sales_category = merged.groupby('product category')['price'].sum().sort_values(ascending=False)sales_category
        plt.figure(figsize=(8,8))
sales_category.head(8).plot(kind='pie', autopct='%1.1f%%')
plt.title('Top Categories by Sales Share')
plt.ylabel('')
plt.show()
</a:t>
            </a:r>
            <a:endParaRPr lang="en-US" sz="1400" dirty="0"/>
          </a:p>
        </p:txBody>
      </p:sp>
      <p:pic>
        <p:nvPicPr>
          <p:cNvPr id="7" name="Image 0" descr="preencoded.png"/>
          <p:cNvPicPr>
            <a:picLocks noChangeAspect="1"/>
          </p:cNvPicPr>
          <p:nvPr/>
        </p:nvPicPr>
        <p:blipFill>
          <a:blip r:embed="rId3"/>
          <a:stretch>
            <a:fillRect/>
          </a:stretch>
        </p:blipFill>
        <p:spPr>
          <a:xfrm>
            <a:off x="793790" y="4589145"/>
            <a:ext cx="4128254" cy="2310170"/>
          </a:xfrm>
          <a:prstGeom prst="rect">
            <a:avLst/>
          </a:prstGeom>
        </p:spPr>
      </p:pic>
      <p:sp>
        <p:nvSpPr>
          <p:cNvPr id="8" name="Text 5"/>
          <p:cNvSpPr/>
          <p:nvPr/>
        </p:nvSpPr>
        <p:spPr>
          <a:xfrm>
            <a:off x="7544157" y="1673066"/>
            <a:ext cx="3130153" cy="406837"/>
          </a:xfrm>
          <a:prstGeom prst="rect">
            <a:avLst/>
          </a:prstGeom>
          <a:noFill/>
          <a:ln/>
        </p:spPr>
        <p:txBody>
          <a:bodyPr wrap="none" lIns="0" tIns="0" rIns="0" bIns="0" rtlCol="0" anchor="t"/>
          <a:lstStyle/>
          <a:p>
            <a:pPr marL="0" indent="0" algn="l">
              <a:lnSpc>
                <a:spcPts val="3200"/>
              </a:lnSpc>
              <a:buNone/>
            </a:pPr>
            <a:r>
              <a:rPr lang="en-US" sz="2450" dirty="0">
                <a:solidFill>
                  <a:srgbClr val="532418"/>
                </a:solidFill>
                <a:latin typeface="Libre Baskerville" panose="02000000000000000000" pitchFamily="2" charset="0"/>
                <a:ea typeface="Marcellus" pitchFamily="34" charset="-122"/>
                <a:cs typeface="Marcellus" pitchFamily="34" charset="-120"/>
              </a:rPr>
              <a:t>CODE : SQL</a:t>
            </a:r>
            <a:endParaRPr lang="en-US" sz="2450" dirty="0"/>
          </a:p>
        </p:txBody>
      </p:sp>
      <p:sp>
        <p:nvSpPr>
          <p:cNvPr id="9" name="Shape 6"/>
          <p:cNvSpPr/>
          <p:nvPr/>
        </p:nvSpPr>
        <p:spPr>
          <a:xfrm>
            <a:off x="7544157" y="2243138"/>
            <a:ext cx="6300073" cy="2395061"/>
          </a:xfrm>
          <a:prstGeom prst="roundRect">
            <a:avLst>
              <a:gd name="adj" fmla="val 3182"/>
            </a:avLst>
          </a:prstGeom>
          <a:solidFill>
            <a:srgbClr val="F2F2E7"/>
          </a:solidFill>
          <a:ln/>
        </p:spPr>
      </p:sp>
      <p:sp>
        <p:nvSpPr>
          <p:cNvPr id="10" name="Shape 7"/>
          <p:cNvSpPr/>
          <p:nvPr/>
        </p:nvSpPr>
        <p:spPr>
          <a:xfrm>
            <a:off x="7535108" y="2243138"/>
            <a:ext cx="6318171" cy="2395061"/>
          </a:xfrm>
          <a:prstGeom prst="roundRect">
            <a:avLst>
              <a:gd name="adj" fmla="val 1136"/>
            </a:avLst>
          </a:prstGeom>
          <a:solidFill>
            <a:srgbClr val="F2F2E7"/>
          </a:solidFill>
          <a:ln/>
        </p:spPr>
      </p:sp>
      <p:sp>
        <p:nvSpPr>
          <p:cNvPr id="11" name="Text 8"/>
          <p:cNvSpPr/>
          <p:nvPr/>
        </p:nvSpPr>
        <p:spPr>
          <a:xfrm>
            <a:off x="7716560" y="2379226"/>
            <a:ext cx="5955268" cy="2122884"/>
          </a:xfrm>
          <a:prstGeom prst="rect">
            <a:avLst/>
          </a:prstGeom>
          <a:noFill/>
          <a:ln/>
        </p:spPr>
        <p:txBody>
          <a:bodyPr wrap="square" lIns="0" tIns="0" rIns="0" bIns="0" rtlCol="0" anchor="t"/>
          <a:lstStyle/>
          <a:p>
            <a:pPr marL="0" indent="0" algn="l">
              <a:lnSpc>
                <a:spcPts val="1650"/>
              </a:lnSpc>
              <a:buNone/>
            </a:pPr>
            <a:r>
              <a:rPr lang="en-US" sz="1400" dirty="0">
                <a:solidFill>
                  <a:srgbClr val="67534F"/>
                </a:solidFill>
                <a:highlight>
                  <a:srgbClr val="F2F2E7"/>
                </a:highlight>
                <a:latin typeface="Consolas" pitchFamily="34" charset="0"/>
                <a:ea typeface="Consolas" pitchFamily="34" charset="-122"/>
                <a:cs typeface="Consolas" pitchFamily="34" charset="-120"/>
              </a:rPr>
              <a:t>HOW COLUMNS FROM products;SELECT
   p.`product category`, SUM(oi.price) AS total_salesFROM
  order_items oi
  JOIN
  products p ON oi.product_id = p.product_idGROUP BY p.`product category`ORDER BY total_sales DESC;
</a:t>
            </a:r>
            <a:endParaRPr lang="en-US" sz="1400" dirty="0"/>
          </a:p>
        </p:txBody>
      </p:sp>
      <p:pic>
        <p:nvPicPr>
          <p:cNvPr id="12" name="Image 1" descr="preencoded.png"/>
          <p:cNvPicPr>
            <a:picLocks noChangeAspect="1"/>
          </p:cNvPicPr>
          <p:nvPr/>
        </p:nvPicPr>
        <p:blipFill>
          <a:blip r:embed="rId4"/>
          <a:stretch>
            <a:fillRect/>
          </a:stretch>
        </p:blipFill>
        <p:spPr>
          <a:xfrm>
            <a:off x="8246150" y="4975027"/>
            <a:ext cx="4895969" cy="2177534"/>
          </a:xfrm>
          <a:prstGeom prst="rect">
            <a:avLst/>
          </a:prstGeom>
        </p:spPr>
      </p:pic>
      <p:pic>
        <p:nvPicPr>
          <p:cNvPr id="13" name="Picture 12">
            <a:extLst>
              <a:ext uri="{FF2B5EF4-FFF2-40B4-BE49-F238E27FC236}">
                <a16:creationId xmlns:a16="http://schemas.microsoft.com/office/drawing/2014/main" id="{CB7A893B-8092-898F-9C93-C503387D34BA}"/>
              </a:ext>
            </a:extLst>
          </p:cNvPr>
          <p:cNvPicPr>
            <a:picLocks noChangeAspect="1"/>
          </p:cNvPicPr>
          <p:nvPr/>
        </p:nvPicPr>
        <p:blipFill>
          <a:blip r:embed="rId5"/>
          <a:stretch>
            <a:fillRect/>
          </a:stretch>
        </p:blipFill>
        <p:spPr>
          <a:xfrm>
            <a:off x="11559274" y="7459913"/>
            <a:ext cx="3071126" cy="76968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TotalTime>
  <Words>3616</Words>
  <Application>Microsoft Office PowerPoint</Application>
  <PresentationFormat>Custom</PresentationFormat>
  <Paragraphs>350</Paragraphs>
  <Slides>31</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Libre Baskerville</vt:lpstr>
      <vt:lpstr>Montserrat</vt:lpstr>
      <vt:lpstr>Consolas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vishv sonar</cp:lastModifiedBy>
  <cp:revision>4</cp:revision>
  <dcterms:created xsi:type="dcterms:W3CDTF">2026-02-16T20:32:56Z</dcterms:created>
  <dcterms:modified xsi:type="dcterms:W3CDTF">2026-02-17T08:48:58Z</dcterms:modified>
</cp:coreProperties>
</file>